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nton" charset="1" panose="00000500000000000000"/>
      <p:regular r:id="rId25"/>
    </p:embeddedFont>
    <p:embeddedFont>
      <p:font typeface="Courier Prime" charset="1" panose="00000509000000000000"/>
      <p:regular r:id="rId26"/>
    </p:embeddedFont>
    <p:embeddedFont>
      <p:font typeface="Nunito Sans Expanded Semi-Bold" charset="1" panose="00000000000000000000"/>
      <p:regular r:id="rId27"/>
    </p:embeddedFont>
    <p:embeddedFont>
      <p:font typeface="Nunito Sans Expanded Medium" charset="1" panose="00000000000000000000"/>
      <p:regular r:id="rId28"/>
    </p:embeddedFont>
    <p:embeddedFont>
      <p:font typeface="Nunito Sans Expanded Bold" charset="1" panose="00000000000000000000"/>
      <p:regular r:id="rId29"/>
    </p:embeddedFont>
    <p:embeddedFont>
      <p:font typeface="Nunito Sans Expanded" charset="1" panose="00000000000000000000"/>
      <p:regular r:id="rId30"/>
    </p:embeddedFont>
    <p:embeddedFont>
      <p:font typeface="Roboto Mono" charset="1" panose="00000000000000000000"/>
      <p:regular r:id="rId31"/>
    </p:embeddedFont>
    <p:embeddedFont>
      <p:font typeface="Roboto Mono Bold" charset="1" panose="00000000000000000000"/>
      <p:regular r:id="rId32"/>
    </p:embeddedFont>
    <p:embeddedFont>
      <p:font typeface="Cabin Bold" charset="1" panose="00000800000000000000"/>
      <p:regular r:id="rId33"/>
    </p:embeddedFont>
    <p:embeddedFont>
      <p:font typeface="Cabin"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571074" y="6111524"/>
            <a:ext cx="8631475" cy="8350952"/>
          </a:xfrm>
          <a:custGeom>
            <a:avLst/>
            <a:gdLst/>
            <a:ahLst/>
            <a:cxnLst/>
            <a:rect r="r" b="b" t="t" l="l"/>
            <a:pathLst>
              <a:path h="8350952" w="8631475">
                <a:moveTo>
                  <a:pt x="0" y="0"/>
                </a:moveTo>
                <a:lnTo>
                  <a:pt x="8631475" y="0"/>
                </a:lnTo>
                <a:lnTo>
                  <a:pt x="8631475" y="8350952"/>
                </a:lnTo>
                <a:lnTo>
                  <a:pt x="0" y="8350952"/>
                </a:lnTo>
                <a:lnTo>
                  <a:pt x="0" y="0"/>
                </a:lnTo>
                <a:close/>
              </a:path>
            </a:pathLst>
          </a:custGeom>
          <a:blipFill>
            <a:blip r:embed="rId2"/>
            <a:stretch>
              <a:fillRect l="0" t="0" r="0" b="0"/>
            </a:stretch>
          </a:blipFill>
        </p:spPr>
      </p:sp>
      <p:sp>
        <p:nvSpPr>
          <p:cNvPr name="TextBox 3" id="3"/>
          <p:cNvSpPr txBox="true"/>
          <p:nvPr/>
        </p:nvSpPr>
        <p:spPr>
          <a:xfrm rot="0">
            <a:off x="2152875" y="2304200"/>
            <a:ext cx="15106425" cy="6658489"/>
          </a:xfrm>
          <a:prstGeom prst="rect">
            <a:avLst/>
          </a:prstGeom>
        </p:spPr>
        <p:txBody>
          <a:bodyPr anchor="t" rtlCol="false" tIns="0" lIns="0" bIns="0" rIns="0">
            <a:spAutoFit/>
          </a:bodyPr>
          <a:lstStyle/>
          <a:p>
            <a:pPr algn="ctr">
              <a:lnSpc>
                <a:spcPts val="16471"/>
              </a:lnSpc>
            </a:pPr>
            <a:r>
              <a:rPr lang="en-US" sz="11765">
                <a:solidFill>
                  <a:srgbClr val="211F1C"/>
                </a:solidFill>
                <a:latin typeface="Anton"/>
                <a:ea typeface="Anton"/>
                <a:cs typeface="Anton"/>
                <a:sym typeface="Anton"/>
              </a:rPr>
              <a:t>THUẬT TOÁN MÃ HÓA CAESAR  </a:t>
            </a:r>
          </a:p>
          <a:p>
            <a:pPr algn="ctr">
              <a:lnSpc>
                <a:spcPts val="17335"/>
              </a:lnSpc>
            </a:pPr>
          </a:p>
        </p:txBody>
      </p:sp>
      <p:sp>
        <p:nvSpPr>
          <p:cNvPr name="Freeform 4" id="4"/>
          <p:cNvSpPr/>
          <p:nvPr/>
        </p:nvSpPr>
        <p:spPr>
          <a:xfrm flipH="false" flipV="false" rot="0">
            <a:off x="2358180" y="4165025"/>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75306" y="4165025"/>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585535" y="7180291"/>
            <a:ext cx="1557758" cy="1331175"/>
          </a:xfrm>
          <a:custGeom>
            <a:avLst/>
            <a:gdLst/>
            <a:ahLst/>
            <a:cxnLst/>
            <a:rect r="r" b="b" t="t" l="l"/>
            <a:pathLst>
              <a:path h="1331175" w="1557758">
                <a:moveTo>
                  <a:pt x="0" y="0"/>
                </a:moveTo>
                <a:lnTo>
                  <a:pt x="1557759" y="0"/>
                </a:lnTo>
                <a:lnTo>
                  <a:pt x="1557759" y="1331175"/>
                </a:lnTo>
                <a:lnTo>
                  <a:pt x="0" y="1331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721707" y="-225189"/>
            <a:ext cx="3904425" cy="1520262"/>
            <a:chOff x="0" y="0"/>
            <a:chExt cx="5205900" cy="2027016"/>
          </a:xfrm>
        </p:grpSpPr>
        <p:sp>
          <p:nvSpPr>
            <p:cNvPr name="Freeform 8" id="8"/>
            <p:cNvSpPr/>
            <p:nvPr/>
          </p:nvSpPr>
          <p:spPr>
            <a:xfrm flipH="false" flipV="false" rot="-646737">
              <a:off x="57404" y="466417"/>
              <a:ext cx="5091093" cy="1094183"/>
            </a:xfrm>
            <a:custGeom>
              <a:avLst/>
              <a:gdLst/>
              <a:ahLst/>
              <a:cxnLst/>
              <a:rect r="r" b="b" t="t" l="l"/>
              <a:pathLst>
                <a:path h="1094183" w="5091093">
                  <a:moveTo>
                    <a:pt x="0" y="0"/>
                  </a:moveTo>
                  <a:lnTo>
                    <a:pt x="5091093" y="0"/>
                  </a:lnTo>
                  <a:lnTo>
                    <a:pt x="5091093" y="1094183"/>
                  </a:lnTo>
                  <a:lnTo>
                    <a:pt x="0" y="1094183"/>
                  </a:lnTo>
                  <a:lnTo>
                    <a:pt x="0" y="0"/>
                  </a:lnTo>
                  <a:close/>
                </a:path>
              </a:pathLst>
            </a:custGeom>
            <a:blipFill>
              <a:blip r:embed="rId7"/>
              <a:stretch>
                <a:fillRect l="-14367" t="-175930" r="-8781" b="-423912"/>
              </a:stretch>
            </a:blipFill>
          </p:spPr>
        </p:sp>
        <p:sp>
          <p:nvSpPr>
            <p:cNvPr name="TextBox 9" id="9"/>
            <p:cNvSpPr txBox="true"/>
            <p:nvPr/>
          </p:nvSpPr>
          <p:spPr>
            <a:xfrm rot="-646737">
              <a:off x="894554" y="660087"/>
              <a:ext cx="3402541" cy="631987"/>
            </a:xfrm>
            <a:prstGeom prst="rect">
              <a:avLst/>
            </a:prstGeom>
          </p:spPr>
          <p:txBody>
            <a:bodyPr anchor="t" rtlCol="false" tIns="0" lIns="0" bIns="0" rIns="0">
              <a:spAutoFit/>
            </a:bodyPr>
            <a:lstStyle/>
            <a:p>
              <a:pPr algn="ctr">
                <a:lnSpc>
                  <a:spcPts val="4072"/>
                </a:lnSpc>
                <a:spcBef>
                  <a:spcPct val="0"/>
                </a:spcBef>
              </a:pPr>
              <a:r>
                <a:rPr lang="en-US" sz="2770" spc="407">
                  <a:solidFill>
                    <a:srgbClr val="FFFFFF"/>
                  </a:solidFill>
                  <a:latin typeface="Courier Prime"/>
                  <a:ea typeface="Courier Prime"/>
                  <a:cs typeface="Courier Prime"/>
                  <a:sym typeface="Courier Prime"/>
                </a:rPr>
                <a:t>CAESAR</a:t>
              </a:r>
            </a:p>
          </p:txBody>
        </p:sp>
      </p:grpSp>
      <p:sp>
        <p:nvSpPr>
          <p:cNvPr name="TextBox 10" id="10"/>
          <p:cNvSpPr txBox="true"/>
          <p:nvPr/>
        </p:nvSpPr>
        <p:spPr>
          <a:xfrm rot="0">
            <a:off x="14240878" y="773278"/>
            <a:ext cx="3237497" cy="255422"/>
          </a:xfrm>
          <a:prstGeom prst="rect">
            <a:avLst/>
          </a:prstGeom>
        </p:spPr>
        <p:txBody>
          <a:bodyPr anchor="t" rtlCol="false" tIns="0" lIns="0" bIns="0" rIns="0">
            <a:spAutoFit/>
          </a:bodyPr>
          <a:lstStyle/>
          <a:p>
            <a:pPr algn="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INTERNET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90575" y="9063117"/>
            <a:ext cx="1066053" cy="432385"/>
            <a:chOff x="0" y="0"/>
            <a:chExt cx="3070231" cy="1245268"/>
          </a:xfrm>
        </p:grpSpPr>
        <p:sp>
          <p:nvSpPr>
            <p:cNvPr name="Freeform 3" id="3"/>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4" id="4"/>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10/19</a:t>
              </a:r>
            </a:p>
          </p:txBody>
        </p:sp>
      </p:grpSp>
      <p:grpSp>
        <p:nvGrpSpPr>
          <p:cNvPr name="Group 5" id="5"/>
          <p:cNvGrpSpPr/>
          <p:nvPr/>
        </p:nvGrpSpPr>
        <p:grpSpPr>
          <a:xfrm rot="0">
            <a:off x="-2340321" y="-405255"/>
            <a:ext cx="22876567" cy="11447809"/>
            <a:chOff x="0" y="0"/>
            <a:chExt cx="30502090" cy="15263745"/>
          </a:xfrm>
        </p:grpSpPr>
        <p:sp>
          <p:nvSpPr>
            <p:cNvPr name="Freeform 6" id="6"/>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16763324" y="460396"/>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936626" y="636580"/>
            <a:ext cx="16322674" cy="2748280"/>
          </a:xfrm>
          <a:prstGeom prst="rect">
            <a:avLst/>
          </a:prstGeom>
        </p:spPr>
        <p:txBody>
          <a:bodyPr anchor="t" rtlCol="false" tIns="0" lIns="0" bIns="0" rIns="0">
            <a:spAutoFit/>
          </a:bodyPr>
          <a:lstStyle/>
          <a:p>
            <a:pPr algn="ctr">
              <a:lnSpc>
                <a:spcPts val="12240"/>
              </a:lnSpc>
            </a:pPr>
            <a:r>
              <a:rPr lang="en-US" sz="8000">
                <a:solidFill>
                  <a:srgbClr val="211F1C"/>
                </a:solidFill>
                <a:latin typeface="Anton"/>
                <a:ea typeface="Anton"/>
                <a:cs typeface="Anton"/>
                <a:sym typeface="Anton"/>
              </a:rPr>
              <a:t>PHƯƠNG PHÁP MÃ HÓA CAESAR</a:t>
            </a:r>
          </a:p>
          <a:p>
            <a:pPr algn="ctr">
              <a:lnSpc>
                <a:spcPts val="8080"/>
              </a:lnSpc>
            </a:pPr>
          </a:p>
        </p:txBody>
      </p:sp>
      <p:grpSp>
        <p:nvGrpSpPr>
          <p:cNvPr name="Group 10" id="10"/>
          <p:cNvGrpSpPr/>
          <p:nvPr/>
        </p:nvGrpSpPr>
        <p:grpSpPr>
          <a:xfrm rot="0">
            <a:off x="9144000" y="5949246"/>
            <a:ext cx="7524492" cy="3086100"/>
            <a:chOff x="0" y="0"/>
            <a:chExt cx="1981759" cy="812800"/>
          </a:xfrm>
        </p:grpSpPr>
        <p:sp>
          <p:nvSpPr>
            <p:cNvPr name="Freeform 11" id="11"/>
            <p:cNvSpPr/>
            <p:nvPr/>
          </p:nvSpPr>
          <p:spPr>
            <a:xfrm flipH="false" flipV="false" rot="0">
              <a:off x="0" y="0"/>
              <a:ext cx="1981759" cy="812800"/>
            </a:xfrm>
            <a:custGeom>
              <a:avLst/>
              <a:gdLst/>
              <a:ahLst/>
              <a:cxnLst/>
              <a:rect r="r" b="b" t="t" l="l"/>
              <a:pathLst>
                <a:path h="812800" w="1981759">
                  <a:moveTo>
                    <a:pt x="52474" y="0"/>
                  </a:moveTo>
                  <a:lnTo>
                    <a:pt x="1929286" y="0"/>
                  </a:lnTo>
                  <a:cubicBezTo>
                    <a:pt x="1943203" y="0"/>
                    <a:pt x="1956549" y="5528"/>
                    <a:pt x="1966390" y="15369"/>
                  </a:cubicBezTo>
                  <a:cubicBezTo>
                    <a:pt x="1976231" y="25210"/>
                    <a:pt x="1981759" y="38557"/>
                    <a:pt x="1981759" y="52474"/>
                  </a:cubicBezTo>
                  <a:lnTo>
                    <a:pt x="1981759" y="760326"/>
                  </a:lnTo>
                  <a:cubicBezTo>
                    <a:pt x="1981759" y="789307"/>
                    <a:pt x="1958266" y="812800"/>
                    <a:pt x="1929286" y="812800"/>
                  </a:cubicBezTo>
                  <a:lnTo>
                    <a:pt x="52474" y="812800"/>
                  </a:lnTo>
                  <a:cubicBezTo>
                    <a:pt x="23493" y="812800"/>
                    <a:pt x="0" y="789307"/>
                    <a:pt x="0" y="760326"/>
                  </a:cubicBezTo>
                  <a:lnTo>
                    <a:pt x="0" y="52474"/>
                  </a:lnTo>
                  <a:cubicBezTo>
                    <a:pt x="0" y="23493"/>
                    <a:pt x="23493" y="0"/>
                    <a:pt x="52474" y="0"/>
                  </a:cubicBezTo>
                  <a:close/>
                </a:path>
              </a:pathLst>
            </a:custGeom>
            <a:solidFill>
              <a:srgbClr val="FF3131"/>
            </a:solidFill>
            <a:ln w="38100" cap="rnd">
              <a:solidFill>
                <a:srgbClr val="FFBD59"/>
              </a:solidFill>
              <a:prstDash val="solid"/>
              <a:round/>
            </a:ln>
          </p:spPr>
        </p:sp>
        <p:sp>
          <p:nvSpPr>
            <p:cNvPr name="TextBox 12" id="12"/>
            <p:cNvSpPr txBox="true"/>
            <p:nvPr/>
          </p:nvSpPr>
          <p:spPr>
            <a:xfrm>
              <a:off x="0" y="-38100"/>
              <a:ext cx="1981759" cy="850900"/>
            </a:xfrm>
            <a:prstGeom prst="rect">
              <a:avLst/>
            </a:prstGeom>
          </p:spPr>
          <p:txBody>
            <a:bodyPr anchor="ctr" rtlCol="false" tIns="50800" lIns="50800" bIns="50800" rIns="50800"/>
            <a:lstStyle/>
            <a:p>
              <a:pPr algn="ctr">
                <a:lnSpc>
                  <a:spcPts val="2116"/>
                </a:lnSpc>
              </a:pPr>
            </a:p>
          </p:txBody>
        </p:sp>
      </p:grpSp>
      <p:sp>
        <p:nvSpPr>
          <p:cNvPr name="Freeform 13" id="13"/>
          <p:cNvSpPr/>
          <p:nvPr/>
        </p:nvSpPr>
        <p:spPr>
          <a:xfrm flipH="false" flipV="false" rot="0">
            <a:off x="9886955" y="6413301"/>
            <a:ext cx="6038583" cy="2157989"/>
          </a:xfrm>
          <a:custGeom>
            <a:avLst/>
            <a:gdLst/>
            <a:ahLst/>
            <a:cxnLst/>
            <a:rect r="r" b="b" t="t" l="l"/>
            <a:pathLst>
              <a:path h="2157989" w="6038583">
                <a:moveTo>
                  <a:pt x="0" y="0"/>
                </a:moveTo>
                <a:lnTo>
                  <a:pt x="6038583" y="0"/>
                </a:lnTo>
                <a:lnTo>
                  <a:pt x="6038583" y="2157989"/>
                </a:lnTo>
                <a:lnTo>
                  <a:pt x="0" y="2157989"/>
                </a:lnTo>
                <a:lnTo>
                  <a:pt x="0" y="0"/>
                </a:lnTo>
                <a:close/>
              </a:path>
            </a:pathLst>
          </a:custGeom>
          <a:blipFill>
            <a:blip r:embed="rId6"/>
            <a:stretch>
              <a:fillRect l="0" t="0" r="0" b="0"/>
            </a:stretch>
          </a:blipFill>
        </p:spPr>
      </p:sp>
      <p:sp>
        <p:nvSpPr>
          <p:cNvPr name="Freeform 14" id="14"/>
          <p:cNvSpPr/>
          <p:nvPr/>
        </p:nvSpPr>
        <p:spPr>
          <a:xfrm flipH="false" flipV="false" rot="0">
            <a:off x="1028700" y="3916311"/>
            <a:ext cx="5819258" cy="4993981"/>
          </a:xfrm>
          <a:custGeom>
            <a:avLst/>
            <a:gdLst/>
            <a:ahLst/>
            <a:cxnLst/>
            <a:rect r="r" b="b" t="t" l="l"/>
            <a:pathLst>
              <a:path h="4993981" w="5819258">
                <a:moveTo>
                  <a:pt x="0" y="0"/>
                </a:moveTo>
                <a:lnTo>
                  <a:pt x="5819258" y="0"/>
                </a:lnTo>
                <a:lnTo>
                  <a:pt x="5819258" y="4993981"/>
                </a:lnTo>
                <a:lnTo>
                  <a:pt x="0" y="49939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8002170" y="2757734"/>
            <a:ext cx="9955473" cy="3368802"/>
          </a:xfrm>
          <a:prstGeom prst="rect">
            <a:avLst/>
          </a:prstGeom>
        </p:spPr>
        <p:txBody>
          <a:bodyPr anchor="t" rtlCol="false" tIns="0" lIns="0" bIns="0" rIns="0">
            <a:spAutoFit/>
          </a:bodyPr>
          <a:lstStyle/>
          <a:p>
            <a:pPr algn="l" marL="492252" indent="-246126" lvl="1">
              <a:lnSpc>
                <a:spcPts val="4559"/>
              </a:lnSpc>
              <a:buFont typeface="Arial"/>
              <a:buChar char="•"/>
            </a:pPr>
            <a:r>
              <a:rPr lang="en-US" sz="2279" spc="79">
                <a:solidFill>
                  <a:srgbClr val="211F1C"/>
                </a:solidFill>
                <a:latin typeface="Roboto Mono"/>
                <a:ea typeface="Roboto Mono"/>
                <a:cs typeface="Roboto Mono"/>
                <a:sym typeface="Roboto Mono"/>
              </a:rPr>
              <a:t>Phương pháp mã hoá Ceasar được biểu diễn như sau:</a:t>
            </a:r>
          </a:p>
          <a:p>
            <a:pPr algn="l" marL="492252" indent="-246126" lvl="1">
              <a:lnSpc>
                <a:spcPts val="4559"/>
              </a:lnSpc>
              <a:buFont typeface="Arial"/>
              <a:buChar char="•"/>
            </a:pPr>
            <a:r>
              <a:rPr lang="en-US" sz="2279" spc="79">
                <a:solidFill>
                  <a:srgbClr val="211F1C"/>
                </a:solidFill>
                <a:latin typeface="Roboto Mono"/>
                <a:ea typeface="Roboto Mono"/>
                <a:cs typeface="Roboto Mono"/>
                <a:sym typeface="Roboto Mono"/>
              </a:rPr>
              <a:t>Sơ đồ hệ mật mã: S=(P,C,K,E,D).</a:t>
            </a:r>
          </a:p>
          <a:p>
            <a:pPr algn="l" marL="492252" indent="-246126" lvl="1">
              <a:lnSpc>
                <a:spcPts val="4559"/>
              </a:lnSpc>
              <a:buFont typeface="Arial"/>
              <a:buChar char="•"/>
            </a:pPr>
            <a:r>
              <a:rPr lang="en-US" sz="2279" spc="79">
                <a:solidFill>
                  <a:srgbClr val="211F1C"/>
                </a:solidFill>
                <a:latin typeface="Roboto Mono"/>
                <a:ea typeface="Roboto Mono"/>
                <a:cs typeface="Roboto Mono"/>
                <a:sym typeface="Roboto Mono"/>
              </a:rPr>
              <a:t>Trong đó P=C=K=Z26, với mỗi khoá k∈K hàm mã hoá một ký tự xi∈P và hàm giải mã một ký tự yi∈C xác định theo công thức:</a:t>
            </a:r>
          </a:p>
          <a:p>
            <a:pPr algn="l">
              <a:lnSpc>
                <a:spcPts val="45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763324" y="460396"/>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90575" y="9063117"/>
            <a:ext cx="1066053" cy="432385"/>
            <a:chOff x="0" y="0"/>
            <a:chExt cx="3070231" cy="1245268"/>
          </a:xfrm>
        </p:grpSpPr>
        <p:sp>
          <p:nvSpPr>
            <p:cNvPr name="Freeform 7" id="7"/>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11/19</a:t>
              </a:r>
            </a:p>
          </p:txBody>
        </p:sp>
      </p:grpSp>
      <p:sp>
        <p:nvSpPr>
          <p:cNvPr name="Freeform 9" id="9"/>
          <p:cNvSpPr/>
          <p:nvPr/>
        </p:nvSpPr>
        <p:spPr>
          <a:xfrm flipH="false" flipV="false" rot="0">
            <a:off x="-296821" y="-169232"/>
            <a:ext cx="1767172" cy="1816718"/>
          </a:xfrm>
          <a:custGeom>
            <a:avLst/>
            <a:gdLst/>
            <a:ahLst/>
            <a:cxnLst/>
            <a:rect r="r" b="b" t="t" l="l"/>
            <a:pathLst>
              <a:path h="1816718" w="1767172">
                <a:moveTo>
                  <a:pt x="0" y="0"/>
                </a:moveTo>
                <a:lnTo>
                  <a:pt x="1767171" y="0"/>
                </a:lnTo>
                <a:lnTo>
                  <a:pt x="1767171" y="1816718"/>
                </a:lnTo>
                <a:lnTo>
                  <a:pt x="0" y="18167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265418" y="6346635"/>
            <a:ext cx="13665091" cy="1454232"/>
          </a:xfrm>
          <a:custGeom>
            <a:avLst/>
            <a:gdLst/>
            <a:ahLst/>
            <a:cxnLst/>
            <a:rect r="r" b="b" t="t" l="l"/>
            <a:pathLst>
              <a:path h="1454232" w="13665091">
                <a:moveTo>
                  <a:pt x="0" y="0"/>
                </a:moveTo>
                <a:lnTo>
                  <a:pt x="13665090" y="0"/>
                </a:lnTo>
                <a:lnTo>
                  <a:pt x="13665090" y="1454232"/>
                </a:lnTo>
                <a:lnTo>
                  <a:pt x="0" y="1454232"/>
                </a:lnTo>
                <a:lnTo>
                  <a:pt x="0" y="0"/>
                </a:lnTo>
                <a:close/>
              </a:path>
            </a:pathLst>
          </a:custGeom>
          <a:blipFill>
            <a:blip r:embed="rId8"/>
            <a:stretch>
              <a:fillRect l="-911" t="-1895" r="-1001" b="-1895"/>
            </a:stretch>
          </a:blipFill>
        </p:spPr>
      </p:sp>
      <p:sp>
        <p:nvSpPr>
          <p:cNvPr name="TextBox 11" id="11"/>
          <p:cNvSpPr txBox="true"/>
          <p:nvPr/>
        </p:nvSpPr>
        <p:spPr>
          <a:xfrm rot="0">
            <a:off x="936626" y="451767"/>
            <a:ext cx="16322674" cy="1464944"/>
          </a:xfrm>
          <a:prstGeom prst="rect">
            <a:avLst/>
          </a:prstGeom>
        </p:spPr>
        <p:txBody>
          <a:bodyPr anchor="t" rtlCol="false" tIns="0" lIns="0" bIns="0" rIns="0">
            <a:spAutoFit/>
          </a:bodyPr>
          <a:lstStyle/>
          <a:p>
            <a:pPr algn="ctr">
              <a:lnSpc>
                <a:spcPts val="12240"/>
              </a:lnSpc>
            </a:pPr>
            <a:r>
              <a:rPr lang="en-US" sz="8000">
                <a:solidFill>
                  <a:srgbClr val="211F1C"/>
                </a:solidFill>
                <a:latin typeface="Anton"/>
                <a:ea typeface="Anton"/>
                <a:cs typeface="Anton"/>
                <a:sym typeface="Anton"/>
              </a:rPr>
              <a:t>VÍ DỤ VỀ MẬT MÃ CAESAR</a:t>
            </a:r>
          </a:p>
        </p:txBody>
      </p:sp>
      <p:sp>
        <p:nvSpPr>
          <p:cNvPr name="TextBox 12" id="12"/>
          <p:cNvSpPr txBox="true"/>
          <p:nvPr/>
        </p:nvSpPr>
        <p:spPr>
          <a:xfrm rot="0">
            <a:off x="794978" y="1940489"/>
            <a:ext cx="17109707" cy="3449320"/>
          </a:xfrm>
          <a:prstGeom prst="rect">
            <a:avLst/>
          </a:prstGeom>
        </p:spPr>
        <p:txBody>
          <a:bodyPr anchor="t" rtlCol="false" tIns="0" lIns="0" bIns="0" rIns="0">
            <a:spAutoFit/>
          </a:bodyPr>
          <a:lstStyle/>
          <a:p>
            <a:pPr algn="l">
              <a:lnSpc>
                <a:spcPts val="5599"/>
              </a:lnSpc>
            </a:pPr>
            <a:r>
              <a:rPr lang="en-US" sz="2799" spc="97">
                <a:solidFill>
                  <a:srgbClr val="211F1C"/>
                </a:solidFill>
                <a:latin typeface="Roboto Mono"/>
                <a:ea typeface="Roboto Mono"/>
                <a:cs typeface="Roboto Mono"/>
                <a:sym typeface="Roboto Mono"/>
              </a:rPr>
              <a:t>Giả sử ta có:</a:t>
            </a:r>
          </a:p>
          <a:p>
            <a:pPr algn="l">
              <a:lnSpc>
                <a:spcPts val="5599"/>
              </a:lnSpc>
            </a:pPr>
            <a:r>
              <a:rPr lang="en-US" sz="2799" spc="97">
                <a:solidFill>
                  <a:srgbClr val="211F1C"/>
                </a:solidFill>
                <a:latin typeface="Roboto Mono"/>
                <a:ea typeface="Roboto Mono"/>
                <a:cs typeface="Roboto Mono"/>
                <a:sym typeface="Roboto Mono"/>
              </a:rPr>
              <a:t> - Bản rõ : </a:t>
            </a:r>
            <a:r>
              <a:rPr lang="en-US" sz="2799" spc="97" b="true">
                <a:solidFill>
                  <a:srgbClr val="211F1C"/>
                </a:solidFill>
                <a:latin typeface="Roboto Mono Bold"/>
                <a:ea typeface="Roboto Mono Bold"/>
                <a:cs typeface="Roboto Mono Bold"/>
                <a:sym typeface="Roboto Mono Bold"/>
              </a:rPr>
              <a:t>TOIYEUVIETNAM</a:t>
            </a:r>
            <a:r>
              <a:rPr lang="en-US" sz="2799" spc="97">
                <a:solidFill>
                  <a:srgbClr val="211F1C"/>
                </a:solidFill>
                <a:latin typeface="Roboto Mono"/>
                <a:ea typeface="Roboto Mono"/>
                <a:cs typeface="Roboto Mono"/>
                <a:sym typeface="Roboto Mono"/>
              </a:rPr>
              <a:t> Khóa </a:t>
            </a:r>
            <a:r>
              <a:rPr lang="en-US" sz="2799" spc="97" b="true">
                <a:solidFill>
                  <a:srgbClr val="211F1C"/>
                </a:solidFill>
                <a:latin typeface="Roboto Mono Bold"/>
                <a:ea typeface="Roboto Mono Bold"/>
                <a:cs typeface="Roboto Mono Bold"/>
                <a:sym typeface="Roboto Mono Bold"/>
              </a:rPr>
              <a:t>k = 3</a:t>
            </a:r>
          </a:p>
          <a:p>
            <a:pPr algn="l" marL="604519" indent="-302260" lvl="1">
              <a:lnSpc>
                <a:spcPts val="5599"/>
              </a:lnSpc>
              <a:buFont typeface="Arial"/>
              <a:buChar char="•"/>
            </a:pPr>
            <a:r>
              <a:rPr lang="en-US" sz="2799" spc="97">
                <a:solidFill>
                  <a:srgbClr val="211F1C"/>
                </a:solidFill>
                <a:latin typeface="Roboto Mono"/>
                <a:ea typeface="Roboto Mono"/>
                <a:cs typeface="Roboto Mono"/>
                <a:sym typeface="Roboto Mono"/>
              </a:rPr>
              <a:t>Nếu độ dịch là 3, T sẽ được thay bằng W, O sẽ được thay bằng R, I sẽ thay bằng L, Y sẽ thay bằng B, E sẽ thay bằng H và U thay bằng X,...</a:t>
            </a:r>
          </a:p>
          <a:p>
            <a:pPr algn="l">
              <a:lnSpc>
                <a:spcPts val="5599"/>
              </a:lnSpc>
            </a:pPr>
          </a:p>
        </p:txBody>
      </p:sp>
      <p:sp>
        <p:nvSpPr>
          <p:cNvPr name="TextBox 13" id="13"/>
          <p:cNvSpPr txBox="true"/>
          <p:nvPr/>
        </p:nvSpPr>
        <p:spPr>
          <a:xfrm rot="0">
            <a:off x="4256077" y="8548142"/>
            <a:ext cx="8532350" cy="1334770"/>
          </a:xfrm>
          <a:prstGeom prst="rect">
            <a:avLst/>
          </a:prstGeom>
        </p:spPr>
        <p:txBody>
          <a:bodyPr anchor="t" rtlCol="false" tIns="0" lIns="0" bIns="0" rIns="0">
            <a:spAutoFit/>
          </a:bodyPr>
          <a:lstStyle/>
          <a:p>
            <a:pPr algn="l">
              <a:lnSpc>
                <a:spcPts val="5599"/>
              </a:lnSpc>
            </a:pPr>
            <a:r>
              <a:rPr lang="en-US" sz="2799" spc="97">
                <a:solidFill>
                  <a:srgbClr val="211F1C"/>
                </a:solidFill>
                <a:latin typeface="Roboto Mono"/>
                <a:ea typeface="Roboto Mono"/>
                <a:cs typeface="Roboto Mono"/>
                <a:sym typeface="Roboto Mono"/>
              </a:rPr>
              <a:t>Vậy bản mã là : WRLBHXYLHWQDP</a:t>
            </a:r>
          </a:p>
          <a:p>
            <a:pPr algn="l">
              <a:lnSpc>
                <a:spcPts val="5599"/>
              </a:lnSpc>
            </a:pPr>
          </a:p>
        </p:txBody>
      </p:sp>
      <p:sp>
        <p:nvSpPr>
          <p:cNvPr name="TextBox 14" id="14"/>
          <p:cNvSpPr txBox="true"/>
          <p:nvPr/>
        </p:nvSpPr>
        <p:spPr>
          <a:xfrm rot="0">
            <a:off x="1470350" y="4917467"/>
            <a:ext cx="5909678" cy="629920"/>
          </a:xfrm>
          <a:prstGeom prst="rect">
            <a:avLst/>
          </a:prstGeom>
        </p:spPr>
        <p:txBody>
          <a:bodyPr anchor="t" rtlCol="false" tIns="0" lIns="0" bIns="0" rIns="0">
            <a:spAutoFit/>
          </a:bodyPr>
          <a:lstStyle/>
          <a:p>
            <a:pPr algn="l">
              <a:lnSpc>
                <a:spcPts val="5599"/>
              </a:lnSpc>
            </a:pPr>
            <a:r>
              <a:rPr lang="en-US" sz="2799" spc="97">
                <a:solidFill>
                  <a:srgbClr val="211F1C"/>
                </a:solidFill>
                <a:latin typeface="Roboto Mono"/>
                <a:ea typeface="Roboto Mono"/>
                <a:cs typeface="Roboto Mono"/>
                <a:sym typeface="Roboto Mono"/>
              </a:rPr>
              <a:t>Bảng chuyển đổi như sau: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809625" y="1643928"/>
            <a:ext cx="3177049" cy="3174058"/>
            <a:chOff x="0" y="0"/>
            <a:chExt cx="1728779" cy="1727151"/>
          </a:xfrm>
        </p:grpSpPr>
        <p:sp>
          <p:nvSpPr>
            <p:cNvPr name="Freeform 6" id="6"/>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8" id="8"/>
          <p:cNvGrpSpPr/>
          <p:nvPr/>
        </p:nvGrpSpPr>
        <p:grpSpPr>
          <a:xfrm rot="0">
            <a:off x="809625" y="5241360"/>
            <a:ext cx="3177049" cy="3174058"/>
            <a:chOff x="0" y="0"/>
            <a:chExt cx="1728779" cy="1727151"/>
          </a:xfrm>
        </p:grpSpPr>
        <p:sp>
          <p:nvSpPr>
            <p:cNvPr name="Freeform 9" id="9"/>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1" id="11"/>
          <p:cNvGrpSpPr/>
          <p:nvPr/>
        </p:nvGrpSpPr>
        <p:grpSpPr>
          <a:xfrm rot="0">
            <a:off x="4498597" y="1643928"/>
            <a:ext cx="3177049" cy="3174058"/>
            <a:chOff x="0" y="0"/>
            <a:chExt cx="1728779" cy="1727151"/>
          </a:xfrm>
        </p:grpSpPr>
        <p:sp>
          <p:nvSpPr>
            <p:cNvPr name="Freeform 12" id="12"/>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3" id="13"/>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4" id="14"/>
          <p:cNvGrpSpPr/>
          <p:nvPr/>
        </p:nvGrpSpPr>
        <p:grpSpPr>
          <a:xfrm rot="0">
            <a:off x="4498597" y="5241360"/>
            <a:ext cx="3177049" cy="3174058"/>
            <a:chOff x="0" y="0"/>
            <a:chExt cx="1728779" cy="1727151"/>
          </a:xfrm>
        </p:grpSpPr>
        <p:sp>
          <p:nvSpPr>
            <p:cNvPr name="Freeform 15" id="15"/>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6" id="16"/>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7" id="17"/>
          <p:cNvGrpSpPr/>
          <p:nvPr/>
        </p:nvGrpSpPr>
        <p:grpSpPr>
          <a:xfrm rot="0">
            <a:off x="1039353" y="1872160"/>
            <a:ext cx="2717593" cy="2717593"/>
            <a:chOff x="0" y="0"/>
            <a:chExt cx="6350000" cy="6350000"/>
          </a:xfrm>
        </p:grpSpPr>
        <p:sp>
          <p:nvSpPr>
            <p:cNvPr name="Freeform 18" id="18"/>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0" t="-25014" r="0" b="-25014"/>
              </a:stretch>
            </a:blipFill>
          </p:spPr>
        </p:sp>
      </p:grpSp>
      <p:grpSp>
        <p:nvGrpSpPr>
          <p:cNvPr name="Group 19" id="19"/>
          <p:cNvGrpSpPr/>
          <p:nvPr/>
        </p:nvGrpSpPr>
        <p:grpSpPr>
          <a:xfrm rot="0">
            <a:off x="1039353" y="5469592"/>
            <a:ext cx="2717593" cy="2717593"/>
            <a:chOff x="0" y="0"/>
            <a:chExt cx="6350000" cy="6350000"/>
          </a:xfrm>
        </p:grpSpPr>
        <p:sp>
          <p:nvSpPr>
            <p:cNvPr name="Freeform 20" id="2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50473" t="-77545" r="0" b="-48350"/>
              </a:stretch>
            </a:blipFill>
          </p:spPr>
        </p:sp>
      </p:grpSp>
      <p:grpSp>
        <p:nvGrpSpPr>
          <p:cNvPr name="Group 21" id="21"/>
          <p:cNvGrpSpPr/>
          <p:nvPr/>
        </p:nvGrpSpPr>
        <p:grpSpPr>
          <a:xfrm rot="0">
            <a:off x="4728325" y="1872160"/>
            <a:ext cx="2717593" cy="2717593"/>
            <a:chOff x="0" y="0"/>
            <a:chExt cx="6350000" cy="6350000"/>
          </a:xfrm>
        </p:grpSpPr>
        <p:sp>
          <p:nvSpPr>
            <p:cNvPr name="Freeform 22" id="2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0" t="-25061" r="0" b="-25061"/>
              </a:stretch>
            </a:blipFill>
          </p:spPr>
        </p:sp>
      </p:grpSp>
      <p:grpSp>
        <p:nvGrpSpPr>
          <p:cNvPr name="Group 23" id="23"/>
          <p:cNvGrpSpPr/>
          <p:nvPr/>
        </p:nvGrpSpPr>
        <p:grpSpPr>
          <a:xfrm rot="0">
            <a:off x="4728325" y="5469592"/>
            <a:ext cx="2717593" cy="2717593"/>
            <a:chOff x="0" y="0"/>
            <a:chExt cx="6350000" cy="6350000"/>
          </a:xfrm>
        </p:grpSpPr>
        <p:sp>
          <p:nvSpPr>
            <p:cNvPr name="Freeform 24" id="2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0" t="-25014" r="0" b="-25014"/>
              </a:stretch>
            </a:blipFill>
          </p:spPr>
        </p:sp>
      </p:grpSp>
      <p:sp>
        <p:nvSpPr>
          <p:cNvPr name="Freeform 25" id="2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9144000" y="3367320"/>
            <a:ext cx="8067827" cy="5048098"/>
          </a:xfrm>
          <a:prstGeom prst="rect">
            <a:avLst/>
          </a:prstGeom>
        </p:spPr>
        <p:txBody>
          <a:bodyPr anchor="t" rtlCol="false" tIns="0" lIns="0" bIns="0" rIns="0">
            <a:spAutoFit/>
          </a:bodyPr>
          <a:lstStyle/>
          <a:p>
            <a:pPr algn="l">
              <a:lnSpc>
                <a:spcPts val="13543"/>
              </a:lnSpc>
            </a:pPr>
            <a:r>
              <a:rPr lang="en-US" sz="8910" spc="115">
                <a:solidFill>
                  <a:srgbClr val="211F1C"/>
                </a:solidFill>
                <a:latin typeface="Anton"/>
                <a:ea typeface="Anton"/>
                <a:cs typeface="Anton"/>
                <a:sym typeface="Anton"/>
              </a:rPr>
              <a:t>ƯU VÀ NHƯỢC ĐIỂM CỦA CAESAR</a:t>
            </a:r>
          </a:p>
          <a:p>
            <a:pPr algn="l">
              <a:lnSpc>
                <a:spcPts val="13543"/>
              </a:lnSpc>
            </a:pPr>
          </a:p>
        </p:txBody>
      </p:sp>
      <p:grpSp>
        <p:nvGrpSpPr>
          <p:cNvPr name="Group 27" id="27"/>
          <p:cNvGrpSpPr/>
          <p:nvPr/>
        </p:nvGrpSpPr>
        <p:grpSpPr>
          <a:xfrm rot="0">
            <a:off x="800100" y="9063117"/>
            <a:ext cx="1066053" cy="432385"/>
            <a:chOff x="0" y="0"/>
            <a:chExt cx="3070231" cy="1245268"/>
          </a:xfrm>
        </p:grpSpPr>
        <p:sp>
          <p:nvSpPr>
            <p:cNvPr name="Freeform 28" id="28"/>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29" id="29"/>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12/19</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09625" y="9063117"/>
            <a:ext cx="1066053" cy="432385"/>
            <a:chOff x="0" y="0"/>
            <a:chExt cx="3070231" cy="1245268"/>
          </a:xfrm>
        </p:grpSpPr>
        <p:sp>
          <p:nvSpPr>
            <p:cNvPr name="Freeform 7" id="7"/>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13/19</a:t>
              </a:r>
            </a:p>
          </p:txBody>
        </p:sp>
      </p:grpSp>
      <p:grpSp>
        <p:nvGrpSpPr>
          <p:cNvPr name="Group 9" id="9"/>
          <p:cNvGrpSpPr/>
          <p:nvPr/>
        </p:nvGrpSpPr>
        <p:grpSpPr>
          <a:xfrm rot="0">
            <a:off x="5902282" y="193746"/>
            <a:ext cx="6483436" cy="1877304"/>
            <a:chOff x="0" y="0"/>
            <a:chExt cx="1707572" cy="494434"/>
          </a:xfrm>
        </p:grpSpPr>
        <p:sp>
          <p:nvSpPr>
            <p:cNvPr name="Freeform 10" id="10"/>
            <p:cNvSpPr/>
            <p:nvPr/>
          </p:nvSpPr>
          <p:spPr>
            <a:xfrm flipH="false" flipV="false" rot="0">
              <a:off x="0" y="0"/>
              <a:ext cx="1707572" cy="494434"/>
            </a:xfrm>
            <a:custGeom>
              <a:avLst/>
              <a:gdLst/>
              <a:ahLst/>
              <a:cxnLst/>
              <a:rect r="r" b="b" t="t" l="l"/>
              <a:pathLst>
                <a:path h="494434" w="1707572">
                  <a:moveTo>
                    <a:pt x="60899" y="0"/>
                  </a:moveTo>
                  <a:lnTo>
                    <a:pt x="1646672" y="0"/>
                  </a:lnTo>
                  <a:cubicBezTo>
                    <a:pt x="1680306" y="0"/>
                    <a:pt x="1707572" y="27266"/>
                    <a:pt x="1707572" y="60899"/>
                  </a:cubicBezTo>
                  <a:lnTo>
                    <a:pt x="1707572" y="433534"/>
                  </a:lnTo>
                  <a:cubicBezTo>
                    <a:pt x="1707572" y="449686"/>
                    <a:pt x="1701156" y="465176"/>
                    <a:pt x="1689735" y="476597"/>
                  </a:cubicBezTo>
                  <a:cubicBezTo>
                    <a:pt x="1678314" y="488018"/>
                    <a:pt x="1662824" y="494434"/>
                    <a:pt x="1646672" y="494434"/>
                  </a:cubicBezTo>
                  <a:lnTo>
                    <a:pt x="60899" y="494434"/>
                  </a:lnTo>
                  <a:cubicBezTo>
                    <a:pt x="44748" y="494434"/>
                    <a:pt x="29258" y="488018"/>
                    <a:pt x="17837" y="476597"/>
                  </a:cubicBezTo>
                  <a:cubicBezTo>
                    <a:pt x="6416" y="465176"/>
                    <a:pt x="0" y="449686"/>
                    <a:pt x="0" y="433534"/>
                  </a:cubicBezTo>
                  <a:lnTo>
                    <a:pt x="0" y="60899"/>
                  </a:lnTo>
                  <a:cubicBezTo>
                    <a:pt x="0" y="44748"/>
                    <a:pt x="6416" y="29258"/>
                    <a:pt x="17837" y="17837"/>
                  </a:cubicBezTo>
                  <a:cubicBezTo>
                    <a:pt x="29258" y="6416"/>
                    <a:pt x="44748" y="0"/>
                    <a:pt x="60899" y="0"/>
                  </a:cubicBezTo>
                  <a:close/>
                </a:path>
              </a:pathLst>
            </a:custGeom>
            <a:solidFill>
              <a:srgbClr val="FFBD59"/>
            </a:solidFill>
          </p:spPr>
        </p:sp>
        <p:sp>
          <p:nvSpPr>
            <p:cNvPr name="TextBox 11" id="11"/>
            <p:cNvSpPr txBox="true"/>
            <p:nvPr/>
          </p:nvSpPr>
          <p:spPr>
            <a:xfrm>
              <a:off x="0" y="-38100"/>
              <a:ext cx="1707572" cy="532534"/>
            </a:xfrm>
            <a:prstGeom prst="rect">
              <a:avLst/>
            </a:prstGeom>
          </p:spPr>
          <p:txBody>
            <a:bodyPr anchor="ctr" rtlCol="false" tIns="50800" lIns="50800" bIns="50800" rIns="50800"/>
            <a:lstStyle/>
            <a:p>
              <a:pPr algn="ctr">
                <a:lnSpc>
                  <a:spcPts val="2116"/>
                </a:lnSpc>
              </a:pPr>
            </a:p>
          </p:txBody>
        </p:sp>
      </p:grpSp>
      <p:sp>
        <p:nvSpPr>
          <p:cNvPr name="TextBox 12" id="12"/>
          <p:cNvSpPr txBox="true"/>
          <p:nvPr/>
        </p:nvSpPr>
        <p:spPr>
          <a:xfrm rot="0">
            <a:off x="7202416" y="593107"/>
            <a:ext cx="4449558" cy="1230982"/>
          </a:xfrm>
          <a:prstGeom prst="rect">
            <a:avLst/>
          </a:prstGeom>
        </p:spPr>
        <p:txBody>
          <a:bodyPr anchor="t" rtlCol="false" tIns="0" lIns="0" bIns="0" rIns="0">
            <a:spAutoFit/>
          </a:bodyPr>
          <a:lstStyle/>
          <a:p>
            <a:pPr algn="l">
              <a:lnSpc>
                <a:spcPts val="9206"/>
              </a:lnSpc>
            </a:pPr>
            <a:r>
              <a:rPr lang="en-US" sz="9115">
                <a:solidFill>
                  <a:srgbClr val="211F1C"/>
                </a:solidFill>
                <a:latin typeface="Anton"/>
                <a:ea typeface="Anton"/>
                <a:cs typeface="Anton"/>
                <a:sym typeface="Anton"/>
              </a:rPr>
              <a:t>ƯU ĐIỂM</a:t>
            </a:r>
          </a:p>
        </p:txBody>
      </p:sp>
      <p:grpSp>
        <p:nvGrpSpPr>
          <p:cNvPr name="Group 13" id="13"/>
          <p:cNvGrpSpPr/>
          <p:nvPr/>
        </p:nvGrpSpPr>
        <p:grpSpPr>
          <a:xfrm rot="0">
            <a:off x="1342651" y="2862386"/>
            <a:ext cx="7247591" cy="5921681"/>
            <a:chOff x="0" y="0"/>
            <a:chExt cx="9663455" cy="7895574"/>
          </a:xfrm>
        </p:grpSpPr>
        <p:sp>
          <p:nvSpPr>
            <p:cNvPr name="TextBox 14" id="14"/>
            <p:cNvSpPr txBox="true"/>
            <p:nvPr/>
          </p:nvSpPr>
          <p:spPr>
            <a:xfrm rot="0">
              <a:off x="0" y="-57150"/>
              <a:ext cx="9663455" cy="633602"/>
            </a:xfrm>
            <a:prstGeom prst="rect">
              <a:avLst/>
            </a:prstGeom>
          </p:spPr>
          <p:txBody>
            <a:bodyPr anchor="t" rtlCol="false" tIns="0" lIns="0" bIns="0" rIns="0">
              <a:spAutoFit/>
            </a:bodyPr>
            <a:lstStyle/>
            <a:p>
              <a:pPr algn="l">
                <a:lnSpc>
                  <a:spcPts val="4038"/>
                </a:lnSpc>
              </a:pPr>
              <a:r>
                <a:rPr lang="en-US" b="true" sz="2884" u="sng">
                  <a:solidFill>
                    <a:srgbClr val="211F1C"/>
                  </a:solidFill>
                  <a:latin typeface="Cabin Bold"/>
                  <a:ea typeface="Cabin Bold"/>
                  <a:cs typeface="Cabin Bold"/>
                  <a:sym typeface="Cabin Bold"/>
                </a:rPr>
                <a:t>ĐƠN GIẢN DỄ HIỂU DỄ TRIỄN KHAI</a:t>
              </a:r>
            </a:p>
          </p:txBody>
        </p:sp>
        <p:sp>
          <p:nvSpPr>
            <p:cNvPr name="TextBox 15" id="15"/>
            <p:cNvSpPr txBox="true"/>
            <p:nvPr/>
          </p:nvSpPr>
          <p:spPr>
            <a:xfrm rot="0">
              <a:off x="0" y="894343"/>
              <a:ext cx="9663455" cy="6916166"/>
            </a:xfrm>
            <a:prstGeom prst="rect">
              <a:avLst/>
            </a:prstGeom>
          </p:spPr>
          <p:txBody>
            <a:bodyPr anchor="t" rtlCol="false" tIns="0" lIns="0" bIns="0" rIns="0">
              <a:spAutoFit/>
            </a:bodyPr>
            <a:lstStyle/>
            <a:p>
              <a:pPr algn="l" marL="690879" indent="-345439" lvl="1">
                <a:lnSpc>
                  <a:spcPts val="5183"/>
                </a:lnSpc>
                <a:buFont typeface="Arial"/>
                <a:buChar char="•"/>
              </a:pPr>
              <a:r>
                <a:rPr lang="en-US" sz="3199">
                  <a:solidFill>
                    <a:srgbClr val="211F1C"/>
                  </a:solidFill>
                  <a:latin typeface="Cabin"/>
                  <a:ea typeface="Cabin"/>
                  <a:cs typeface="Cabin"/>
                  <a:sym typeface="Cabin"/>
                </a:rPr>
                <a:t>Có cấu trúc rất đơn giản, chỉ dựa vào việc dịch chuyển các ký tự trong bảng chữ cái</a:t>
              </a:r>
            </a:p>
            <a:p>
              <a:pPr algn="l" marL="690879" indent="-345439" lvl="1">
                <a:lnSpc>
                  <a:spcPts val="5183"/>
                </a:lnSpc>
                <a:buFont typeface="Arial"/>
                <a:buChar char="•"/>
              </a:pPr>
              <a:r>
                <a:rPr lang="en-US" sz="3199">
                  <a:solidFill>
                    <a:srgbClr val="211F1C"/>
                  </a:solidFill>
                  <a:latin typeface="Cabin"/>
                  <a:ea typeface="Cabin"/>
                  <a:cs typeface="Cabin"/>
                  <a:sym typeface="Cabin"/>
                </a:rPr>
                <a:t>Giúp cho thuật toán dễ dàng được hiểu và triển khai mà không cần đến kiến thức chuyên sâu về toán học hay công nghệ.</a:t>
              </a:r>
            </a:p>
            <a:p>
              <a:pPr algn="l">
                <a:lnSpc>
                  <a:spcPts val="5183"/>
                </a:lnSpc>
              </a:pPr>
            </a:p>
          </p:txBody>
        </p:sp>
      </p:grpSp>
      <p:grpSp>
        <p:nvGrpSpPr>
          <p:cNvPr name="Group 16" id="16"/>
          <p:cNvGrpSpPr/>
          <p:nvPr/>
        </p:nvGrpSpPr>
        <p:grpSpPr>
          <a:xfrm rot="0">
            <a:off x="9734808" y="2862386"/>
            <a:ext cx="7935827" cy="5770073"/>
            <a:chOff x="0" y="0"/>
            <a:chExt cx="10581102" cy="7693431"/>
          </a:xfrm>
        </p:grpSpPr>
        <p:sp>
          <p:nvSpPr>
            <p:cNvPr name="TextBox 17" id="17"/>
            <p:cNvSpPr txBox="true"/>
            <p:nvPr/>
          </p:nvSpPr>
          <p:spPr>
            <a:xfrm rot="0">
              <a:off x="0" y="-57150"/>
              <a:ext cx="10581102" cy="1307759"/>
            </a:xfrm>
            <a:prstGeom prst="rect">
              <a:avLst/>
            </a:prstGeom>
          </p:spPr>
          <p:txBody>
            <a:bodyPr anchor="t" rtlCol="false" tIns="0" lIns="0" bIns="0" rIns="0">
              <a:spAutoFit/>
            </a:bodyPr>
            <a:lstStyle/>
            <a:p>
              <a:pPr algn="l">
                <a:lnSpc>
                  <a:spcPts val="4038"/>
                </a:lnSpc>
              </a:pPr>
              <a:r>
                <a:rPr lang="en-US" b="true" sz="2884" u="sng">
                  <a:solidFill>
                    <a:srgbClr val="211F1C"/>
                  </a:solidFill>
                  <a:latin typeface="Cabin Bold"/>
                  <a:ea typeface="Cabin Bold"/>
                  <a:cs typeface="Cabin Bold"/>
                  <a:sym typeface="Cabin Bold"/>
                </a:rPr>
                <a:t>PHÙ HỢP CHO MỤC ĐÍCH GIÁO DỤC VÀ NGHIÊN CỨU CƠ BẢN VỀ MẬT MÃ HỌC:</a:t>
              </a:r>
            </a:p>
          </p:txBody>
        </p:sp>
        <p:sp>
          <p:nvSpPr>
            <p:cNvPr name="TextBox 18" id="18"/>
            <p:cNvSpPr txBox="true"/>
            <p:nvPr/>
          </p:nvSpPr>
          <p:spPr>
            <a:xfrm rot="0">
              <a:off x="0" y="1568500"/>
              <a:ext cx="10581102" cy="6039866"/>
            </a:xfrm>
            <a:prstGeom prst="rect">
              <a:avLst/>
            </a:prstGeom>
          </p:spPr>
          <p:txBody>
            <a:bodyPr anchor="t" rtlCol="false" tIns="0" lIns="0" bIns="0" rIns="0">
              <a:spAutoFit/>
            </a:bodyPr>
            <a:lstStyle/>
            <a:p>
              <a:pPr algn="l" marL="690879" indent="-345439" lvl="1">
                <a:lnSpc>
                  <a:spcPts val="5183"/>
                </a:lnSpc>
                <a:buFont typeface="Arial"/>
                <a:buChar char="•"/>
              </a:pPr>
              <a:r>
                <a:rPr lang="en-US" sz="3199">
                  <a:solidFill>
                    <a:srgbClr val="211F1C"/>
                  </a:solidFill>
                  <a:latin typeface="Cabin"/>
                  <a:ea typeface="Cabin"/>
                  <a:cs typeface="Cabin"/>
                  <a:sym typeface="Cabin"/>
                </a:rPr>
                <a:t>Thường được sử dụng như một công cụ giảng dạy để minh họa các nguyên lý cơ bản của mã hóa và bảo mật thông tin.</a:t>
              </a:r>
            </a:p>
            <a:p>
              <a:pPr algn="l" marL="690879" indent="-345439" lvl="1">
                <a:lnSpc>
                  <a:spcPts val="5183"/>
                </a:lnSpc>
                <a:buFont typeface="Arial"/>
                <a:buChar char="•"/>
              </a:pPr>
              <a:r>
                <a:rPr lang="en-US" sz="3199">
                  <a:solidFill>
                    <a:srgbClr val="211F1C"/>
                  </a:solidFill>
                  <a:latin typeface="Cabin"/>
                  <a:ea typeface="Cabin"/>
                  <a:cs typeface="Cabin"/>
                  <a:sym typeface="Cabin"/>
                </a:rPr>
                <a:t>Các sinh viên và người mới bắt đầu có thể học được khái niệm mã hóa đối xứng thông qua thuật toán này.</a:t>
              </a:r>
            </a:p>
            <a:p>
              <a:pPr algn="l">
                <a:lnSpc>
                  <a:spcPts val="5183"/>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09625" y="9063117"/>
            <a:ext cx="1066053" cy="432385"/>
            <a:chOff x="0" y="0"/>
            <a:chExt cx="3070231" cy="1245268"/>
          </a:xfrm>
        </p:grpSpPr>
        <p:sp>
          <p:nvSpPr>
            <p:cNvPr name="Freeform 7" id="7"/>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14/19</a:t>
              </a:r>
            </a:p>
          </p:txBody>
        </p:sp>
      </p:grpSp>
      <p:grpSp>
        <p:nvGrpSpPr>
          <p:cNvPr name="Group 9" id="9"/>
          <p:cNvGrpSpPr/>
          <p:nvPr/>
        </p:nvGrpSpPr>
        <p:grpSpPr>
          <a:xfrm rot="0">
            <a:off x="5658611" y="138080"/>
            <a:ext cx="6617035" cy="1988636"/>
            <a:chOff x="0" y="0"/>
            <a:chExt cx="1742758" cy="523756"/>
          </a:xfrm>
        </p:grpSpPr>
        <p:sp>
          <p:nvSpPr>
            <p:cNvPr name="Freeform 10" id="10"/>
            <p:cNvSpPr/>
            <p:nvPr/>
          </p:nvSpPr>
          <p:spPr>
            <a:xfrm flipH="false" flipV="false" rot="0">
              <a:off x="0" y="0"/>
              <a:ext cx="1742758" cy="523756"/>
            </a:xfrm>
            <a:custGeom>
              <a:avLst/>
              <a:gdLst/>
              <a:ahLst/>
              <a:cxnLst/>
              <a:rect r="r" b="b" t="t" l="l"/>
              <a:pathLst>
                <a:path h="523756" w="1742758">
                  <a:moveTo>
                    <a:pt x="59670" y="0"/>
                  </a:moveTo>
                  <a:lnTo>
                    <a:pt x="1683088" y="0"/>
                  </a:lnTo>
                  <a:cubicBezTo>
                    <a:pt x="1698914" y="0"/>
                    <a:pt x="1714091" y="6287"/>
                    <a:pt x="1725281" y="17477"/>
                  </a:cubicBezTo>
                  <a:cubicBezTo>
                    <a:pt x="1736472" y="28667"/>
                    <a:pt x="1742758" y="43844"/>
                    <a:pt x="1742758" y="59670"/>
                  </a:cubicBezTo>
                  <a:lnTo>
                    <a:pt x="1742758" y="464086"/>
                  </a:lnTo>
                  <a:cubicBezTo>
                    <a:pt x="1742758" y="479912"/>
                    <a:pt x="1736472" y="495089"/>
                    <a:pt x="1725281" y="506279"/>
                  </a:cubicBezTo>
                  <a:cubicBezTo>
                    <a:pt x="1714091" y="517469"/>
                    <a:pt x="1698914" y="523756"/>
                    <a:pt x="1683088" y="523756"/>
                  </a:cubicBezTo>
                  <a:lnTo>
                    <a:pt x="59670" y="523756"/>
                  </a:lnTo>
                  <a:cubicBezTo>
                    <a:pt x="43844" y="523756"/>
                    <a:pt x="28667" y="517469"/>
                    <a:pt x="17477" y="506279"/>
                  </a:cubicBezTo>
                  <a:cubicBezTo>
                    <a:pt x="6287" y="495089"/>
                    <a:pt x="0" y="479912"/>
                    <a:pt x="0" y="464086"/>
                  </a:cubicBezTo>
                  <a:lnTo>
                    <a:pt x="0" y="59670"/>
                  </a:lnTo>
                  <a:cubicBezTo>
                    <a:pt x="0" y="43844"/>
                    <a:pt x="6287" y="28667"/>
                    <a:pt x="17477" y="17477"/>
                  </a:cubicBezTo>
                  <a:cubicBezTo>
                    <a:pt x="28667" y="6287"/>
                    <a:pt x="43844" y="0"/>
                    <a:pt x="59670" y="0"/>
                  </a:cubicBezTo>
                  <a:close/>
                </a:path>
              </a:pathLst>
            </a:custGeom>
            <a:solidFill>
              <a:srgbClr val="FFBD59"/>
            </a:solidFill>
          </p:spPr>
        </p:sp>
        <p:sp>
          <p:nvSpPr>
            <p:cNvPr name="TextBox 11" id="11"/>
            <p:cNvSpPr txBox="true"/>
            <p:nvPr/>
          </p:nvSpPr>
          <p:spPr>
            <a:xfrm>
              <a:off x="0" y="-38100"/>
              <a:ext cx="1742758" cy="561856"/>
            </a:xfrm>
            <a:prstGeom prst="rect">
              <a:avLst/>
            </a:prstGeom>
          </p:spPr>
          <p:txBody>
            <a:bodyPr anchor="ctr" rtlCol="false" tIns="50800" lIns="50800" bIns="50800" rIns="50800"/>
            <a:lstStyle/>
            <a:p>
              <a:pPr algn="ctr">
                <a:lnSpc>
                  <a:spcPts val="2116"/>
                </a:lnSpc>
              </a:pPr>
            </a:p>
          </p:txBody>
        </p:sp>
      </p:grpSp>
      <p:sp>
        <p:nvSpPr>
          <p:cNvPr name="TextBox 12" id="12"/>
          <p:cNvSpPr txBox="true"/>
          <p:nvPr/>
        </p:nvSpPr>
        <p:spPr>
          <a:xfrm rot="0">
            <a:off x="6218847" y="593107"/>
            <a:ext cx="5850306" cy="1230982"/>
          </a:xfrm>
          <a:prstGeom prst="rect">
            <a:avLst/>
          </a:prstGeom>
        </p:spPr>
        <p:txBody>
          <a:bodyPr anchor="t" rtlCol="false" tIns="0" lIns="0" bIns="0" rIns="0">
            <a:spAutoFit/>
          </a:bodyPr>
          <a:lstStyle/>
          <a:p>
            <a:pPr algn="l">
              <a:lnSpc>
                <a:spcPts val="9206"/>
              </a:lnSpc>
            </a:pPr>
            <a:r>
              <a:rPr lang="en-US" sz="9115">
                <a:solidFill>
                  <a:srgbClr val="211F1C"/>
                </a:solidFill>
                <a:latin typeface="Anton"/>
                <a:ea typeface="Anton"/>
                <a:cs typeface="Anton"/>
                <a:sym typeface="Anton"/>
              </a:rPr>
              <a:t>NHƯỢC ĐIỂM</a:t>
            </a:r>
          </a:p>
        </p:txBody>
      </p:sp>
      <p:grpSp>
        <p:nvGrpSpPr>
          <p:cNvPr name="Group 13" id="13"/>
          <p:cNvGrpSpPr/>
          <p:nvPr/>
        </p:nvGrpSpPr>
        <p:grpSpPr>
          <a:xfrm rot="0">
            <a:off x="1342651" y="2862386"/>
            <a:ext cx="7247591" cy="5921681"/>
            <a:chOff x="0" y="0"/>
            <a:chExt cx="9663455" cy="7895574"/>
          </a:xfrm>
        </p:grpSpPr>
        <p:sp>
          <p:nvSpPr>
            <p:cNvPr name="TextBox 14" id="14"/>
            <p:cNvSpPr txBox="true"/>
            <p:nvPr/>
          </p:nvSpPr>
          <p:spPr>
            <a:xfrm rot="0">
              <a:off x="0" y="-57150"/>
              <a:ext cx="9663455" cy="633602"/>
            </a:xfrm>
            <a:prstGeom prst="rect">
              <a:avLst/>
            </a:prstGeom>
          </p:spPr>
          <p:txBody>
            <a:bodyPr anchor="t" rtlCol="false" tIns="0" lIns="0" bIns="0" rIns="0">
              <a:spAutoFit/>
            </a:bodyPr>
            <a:lstStyle/>
            <a:p>
              <a:pPr algn="l">
                <a:lnSpc>
                  <a:spcPts val="4038"/>
                </a:lnSpc>
              </a:pPr>
              <a:r>
                <a:rPr lang="en-US" b="true" sz="2884" u="sng">
                  <a:solidFill>
                    <a:srgbClr val="211F1C"/>
                  </a:solidFill>
                  <a:latin typeface="Cabin Bold"/>
                  <a:ea typeface="Cabin Bold"/>
                  <a:cs typeface="Cabin Bold"/>
                  <a:sym typeface="Cabin Bold"/>
                </a:rPr>
                <a:t>BẢO MẬT YẾU, DỄ BỊ TẤN CÔNG:</a:t>
              </a:r>
            </a:p>
          </p:txBody>
        </p:sp>
        <p:sp>
          <p:nvSpPr>
            <p:cNvPr name="TextBox 15" id="15"/>
            <p:cNvSpPr txBox="true"/>
            <p:nvPr/>
          </p:nvSpPr>
          <p:spPr>
            <a:xfrm rot="0">
              <a:off x="0" y="894343"/>
              <a:ext cx="9663455" cy="6916166"/>
            </a:xfrm>
            <a:prstGeom prst="rect">
              <a:avLst/>
            </a:prstGeom>
          </p:spPr>
          <p:txBody>
            <a:bodyPr anchor="t" rtlCol="false" tIns="0" lIns="0" bIns="0" rIns="0">
              <a:spAutoFit/>
            </a:bodyPr>
            <a:lstStyle/>
            <a:p>
              <a:pPr algn="l" marL="690879" indent="-345439" lvl="1">
                <a:lnSpc>
                  <a:spcPts val="5183"/>
                </a:lnSpc>
                <a:buFont typeface="Arial"/>
                <a:buChar char="•"/>
              </a:pPr>
              <a:r>
                <a:rPr lang="en-US" sz="3199">
                  <a:solidFill>
                    <a:srgbClr val="211F1C"/>
                  </a:solidFill>
                  <a:latin typeface="Cabin"/>
                  <a:ea typeface="Cabin"/>
                  <a:cs typeface="Cabin"/>
                  <a:sym typeface="Cabin"/>
                </a:rPr>
                <a:t>Vì chỉ có 25 khóa dịch chuyển có thể sử dụng.</a:t>
              </a:r>
            </a:p>
            <a:p>
              <a:pPr algn="l" marL="690879" indent="-345439" lvl="1">
                <a:lnSpc>
                  <a:spcPts val="5183"/>
                </a:lnSpc>
                <a:buFont typeface="Arial"/>
                <a:buChar char="•"/>
              </a:pPr>
              <a:r>
                <a:rPr lang="en-US" sz="3199">
                  <a:solidFill>
                    <a:srgbClr val="211F1C"/>
                  </a:solidFill>
                  <a:latin typeface="Cabin"/>
                  <a:ea typeface="Cabin"/>
                  <a:cs typeface="Cabin"/>
                  <a:sym typeface="Cabin"/>
                </a:rPr>
                <a:t>Thuật toán Caesar rất dễ bị phá vỡ bằng phương pháp brute force, tức là thử tất cả các khóa dịch chuyển có thể để giải mã thông điệp.</a:t>
              </a:r>
            </a:p>
            <a:p>
              <a:pPr algn="l">
                <a:lnSpc>
                  <a:spcPts val="5183"/>
                </a:lnSpc>
              </a:pPr>
            </a:p>
            <a:p>
              <a:pPr algn="l">
                <a:lnSpc>
                  <a:spcPts val="5183"/>
                </a:lnSpc>
              </a:pPr>
            </a:p>
          </p:txBody>
        </p:sp>
      </p:grpSp>
      <p:grpSp>
        <p:nvGrpSpPr>
          <p:cNvPr name="Group 16" id="16"/>
          <p:cNvGrpSpPr/>
          <p:nvPr/>
        </p:nvGrpSpPr>
        <p:grpSpPr>
          <a:xfrm rot="0">
            <a:off x="9734808" y="2862386"/>
            <a:ext cx="7935827" cy="5921681"/>
            <a:chOff x="0" y="0"/>
            <a:chExt cx="10581102" cy="7895574"/>
          </a:xfrm>
        </p:grpSpPr>
        <p:sp>
          <p:nvSpPr>
            <p:cNvPr name="TextBox 17" id="17"/>
            <p:cNvSpPr txBox="true"/>
            <p:nvPr/>
          </p:nvSpPr>
          <p:spPr>
            <a:xfrm rot="0">
              <a:off x="0" y="-57150"/>
              <a:ext cx="10581102" cy="633602"/>
            </a:xfrm>
            <a:prstGeom prst="rect">
              <a:avLst/>
            </a:prstGeom>
          </p:spPr>
          <p:txBody>
            <a:bodyPr anchor="t" rtlCol="false" tIns="0" lIns="0" bIns="0" rIns="0">
              <a:spAutoFit/>
            </a:bodyPr>
            <a:lstStyle/>
            <a:p>
              <a:pPr algn="l">
                <a:lnSpc>
                  <a:spcPts val="4038"/>
                </a:lnSpc>
              </a:pPr>
              <a:r>
                <a:rPr lang="en-US" b="true" sz="2884" u="sng">
                  <a:solidFill>
                    <a:srgbClr val="211F1C"/>
                  </a:solidFill>
                  <a:latin typeface="Cabin Bold"/>
                  <a:ea typeface="Cabin Bold"/>
                  <a:cs typeface="Cabin Bold"/>
                  <a:sym typeface="Cabin Bold"/>
                </a:rPr>
                <a:t>DỄ BỊ PHÁ VỠ BẰNG PHÂN TÍCH TẦN SUẤT:</a:t>
              </a:r>
            </a:p>
          </p:txBody>
        </p:sp>
        <p:sp>
          <p:nvSpPr>
            <p:cNvPr name="TextBox 18" id="18"/>
            <p:cNvSpPr txBox="true"/>
            <p:nvPr/>
          </p:nvSpPr>
          <p:spPr>
            <a:xfrm rot="0">
              <a:off x="0" y="894343"/>
              <a:ext cx="10581102" cy="6916166"/>
            </a:xfrm>
            <a:prstGeom prst="rect">
              <a:avLst/>
            </a:prstGeom>
          </p:spPr>
          <p:txBody>
            <a:bodyPr anchor="t" rtlCol="false" tIns="0" lIns="0" bIns="0" rIns="0">
              <a:spAutoFit/>
            </a:bodyPr>
            <a:lstStyle/>
            <a:p>
              <a:pPr algn="l" marL="690879" indent="-345439" lvl="1">
                <a:lnSpc>
                  <a:spcPts val="5183"/>
                </a:lnSpc>
                <a:buFont typeface="Arial"/>
                <a:buChar char="•"/>
              </a:pPr>
              <a:r>
                <a:rPr lang="en-US" sz="3199">
                  <a:solidFill>
                    <a:srgbClr val="211F1C"/>
                  </a:solidFill>
                  <a:latin typeface="Cabin"/>
                  <a:ea typeface="Cabin"/>
                  <a:cs typeface="Cabin"/>
                  <a:sym typeface="Cabin"/>
                </a:rPr>
                <a:t>Trong các ngôn ngữ tự nhiên như tiếng Anh, tần suất xuất hiện của các chữ cái thường không đồng đều.</a:t>
              </a:r>
            </a:p>
            <a:p>
              <a:pPr algn="l" marL="690879" indent="-345439" lvl="1">
                <a:lnSpc>
                  <a:spcPts val="5183"/>
                </a:lnSpc>
                <a:buFont typeface="Arial"/>
                <a:buChar char="•"/>
              </a:pPr>
              <a:r>
                <a:rPr lang="en-US" sz="3199">
                  <a:solidFill>
                    <a:srgbClr val="211F1C"/>
                  </a:solidFill>
                  <a:latin typeface="Cabin"/>
                  <a:ea typeface="Cabin"/>
                  <a:cs typeface="Cabin"/>
                  <a:sym typeface="Cabin"/>
                </a:rPr>
                <a:t>Kẻ tấn công có thể dựa vào sự phân bố tần suất của các chữ cái để đoán khóa dịch chuyển và giải mã thông điệp</a:t>
              </a:r>
            </a:p>
            <a:p>
              <a:pPr algn="l">
                <a:lnSpc>
                  <a:spcPts val="5183"/>
                </a:lnSpc>
              </a:pPr>
            </a:p>
            <a:p>
              <a:pPr algn="l">
                <a:lnSpc>
                  <a:spcPts val="5183"/>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809625" y="1643928"/>
            <a:ext cx="3177049" cy="3174058"/>
            <a:chOff x="0" y="0"/>
            <a:chExt cx="1728779" cy="1727151"/>
          </a:xfrm>
        </p:grpSpPr>
        <p:sp>
          <p:nvSpPr>
            <p:cNvPr name="Freeform 6" id="6"/>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8" id="8"/>
          <p:cNvGrpSpPr/>
          <p:nvPr/>
        </p:nvGrpSpPr>
        <p:grpSpPr>
          <a:xfrm rot="0">
            <a:off x="809625" y="5241360"/>
            <a:ext cx="3177049" cy="3174058"/>
            <a:chOff x="0" y="0"/>
            <a:chExt cx="1728779" cy="1727151"/>
          </a:xfrm>
        </p:grpSpPr>
        <p:sp>
          <p:nvSpPr>
            <p:cNvPr name="Freeform 9" id="9"/>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1" id="11"/>
          <p:cNvGrpSpPr/>
          <p:nvPr/>
        </p:nvGrpSpPr>
        <p:grpSpPr>
          <a:xfrm rot="0">
            <a:off x="4498597" y="1643928"/>
            <a:ext cx="3177049" cy="3174058"/>
            <a:chOff x="0" y="0"/>
            <a:chExt cx="1728779" cy="1727151"/>
          </a:xfrm>
        </p:grpSpPr>
        <p:sp>
          <p:nvSpPr>
            <p:cNvPr name="Freeform 12" id="12"/>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3" id="13"/>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4" id="14"/>
          <p:cNvGrpSpPr/>
          <p:nvPr/>
        </p:nvGrpSpPr>
        <p:grpSpPr>
          <a:xfrm rot="0">
            <a:off x="4498597" y="5241360"/>
            <a:ext cx="3177049" cy="3174058"/>
            <a:chOff x="0" y="0"/>
            <a:chExt cx="1728779" cy="1727151"/>
          </a:xfrm>
        </p:grpSpPr>
        <p:sp>
          <p:nvSpPr>
            <p:cNvPr name="Freeform 15" id="15"/>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6" id="16"/>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7" id="17"/>
          <p:cNvGrpSpPr/>
          <p:nvPr/>
        </p:nvGrpSpPr>
        <p:grpSpPr>
          <a:xfrm rot="0">
            <a:off x="1039353" y="1872160"/>
            <a:ext cx="2717593" cy="2717593"/>
            <a:chOff x="0" y="0"/>
            <a:chExt cx="6350000" cy="6350000"/>
          </a:xfrm>
        </p:grpSpPr>
        <p:sp>
          <p:nvSpPr>
            <p:cNvPr name="Freeform 18" id="18"/>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0" t="-25014" r="0" b="-25014"/>
              </a:stretch>
            </a:blipFill>
          </p:spPr>
        </p:sp>
      </p:grpSp>
      <p:grpSp>
        <p:nvGrpSpPr>
          <p:cNvPr name="Group 19" id="19"/>
          <p:cNvGrpSpPr/>
          <p:nvPr/>
        </p:nvGrpSpPr>
        <p:grpSpPr>
          <a:xfrm rot="0">
            <a:off x="1039353" y="5469592"/>
            <a:ext cx="2717593" cy="2717593"/>
            <a:chOff x="0" y="0"/>
            <a:chExt cx="6350000" cy="6350000"/>
          </a:xfrm>
        </p:grpSpPr>
        <p:sp>
          <p:nvSpPr>
            <p:cNvPr name="Freeform 20" id="2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50473" t="-77545" r="0" b="-48350"/>
              </a:stretch>
            </a:blipFill>
          </p:spPr>
        </p:sp>
      </p:grpSp>
      <p:grpSp>
        <p:nvGrpSpPr>
          <p:cNvPr name="Group 21" id="21"/>
          <p:cNvGrpSpPr/>
          <p:nvPr/>
        </p:nvGrpSpPr>
        <p:grpSpPr>
          <a:xfrm rot="0">
            <a:off x="4728325" y="1872160"/>
            <a:ext cx="2717593" cy="2717593"/>
            <a:chOff x="0" y="0"/>
            <a:chExt cx="6350000" cy="6350000"/>
          </a:xfrm>
        </p:grpSpPr>
        <p:sp>
          <p:nvSpPr>
            <p:cNvPr name="Freeform 22" id="2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0" t="-25061" r="0" b="-25061"/>
              </a:stretch>
            </a:blipFill>
          </p:spPr>
        </p:sp>
      </p:grpSp>
      <p:grpSp>
        <p:nvGrpSpPr>
          <p:cNvPr name="Group 23" id="23"/>
          <p:cNvGrpSpPr/>
          <p:nvPr/>
        </p:nvGrpSpPr>
        <p:grpSpPr>
          <a:xfrm rot="0">
            <a:off x="4728325" y="5469592"/>
            <a:ext cx="2717593" cy="2717593"/>
            <a:chOff x="0" y="0"/>
            <a:chExt cx="6350000" cy="6350000"/>
          </a:xfrm>
        </p:grpSpPr>
        <p:sp>
          <p:nvSpPr>
            <p:cNvPr name="Freeform 24" id="2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0" t="-25014" r="0" b="-25014"/>
              </a:stretch>
            </a:blipFill>
          </p:spPr>
        </p:sp>
      </p:grpSp>
      <p:sp>
        <p:nvSpPr>
          <p:cNvPr name="Freeform 25" id="2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8819392" y="2286345"/>
            <a:ext cx="8936397" cy="7209157"/>
          </a:xfrm>
          <a:prstGeom prst="rect">
            <a:avLst/>
          </a:prstGeom>
        </p:spPr>
        <p:txBody>
          <a:bodyPr anchor="t" rtlCol="false" tIns="0" lIns="0" bIns="0" rIns="0">
            <a:spAutoFit/>
          </a:bodyPr>
          <a:lstStyle/>
          <a:p>
            <a:pPr algn="l">
              <a:lnSpc>
                <a:spcPts val="14476"/>
              </a:lnSpc>
            </a:pPr>
            <a:r>
              <a:rPr lang="en-US" sz="8367" spc="142">
                <a:solidFill>
                  <a:srgbClr val="211F1C"/>
                </a:solidFill>
                <a:latin typeface="Anton"/>
                <a:ea typeface="Anton"/>
                <a:cs typeface="Anton"/>
                <a:sym typeface="Anton"/>
              </a:rPr>
              <a:t>WEBSITE MÃ HÓA VÀ GIẢI MÃ THUẬT TOÁN CAESAR</a:t>
            </a:r>
          </a:p>
          <a:p>
            <a:pPr algn="l">
              <a:lnSpc>
                <a:spcPts val="14476"/>
              </a:lnSpc>
            </a:pPr>
          </a:p>
        </p:txBody>
      </p:sp>
      <p:grpSp>
        <p:nvGrpSpPr>
          <p:cNvPr name="Group 27" id="27"/>
          <p:cNvGrpSpPr/>
          <p:nvPr/>
        </p:nvGrpSpPr>
        <p:grpSpPr>
          <a:xfrm rot="0">
            <a:off x="809625" y="9063117"/>
            <a:ext cx="1066053" cy="432385"/>
            <a:chOff x="0" y="0"/>
            <a:chExt cx="3070231" cy="1245268"/>
          </a:xfrm>
        </p:grpSpPr>
        <p:sp>
          <p:nvSpPr>
            <p:cNvPr name="Freeform 28" id="28"/>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29" id="29"/>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15/19</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681964" y="349514"/>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19150" y="9072642"/>
            <a:ext cx="1066053" cy="432385"/>
            <a:chOff x="0" y="0"/>
            <a:chExt cx="3070231" cy="1245268"/>
          </a:xfrm>
        </p:grpSpPr>
        <p:sp>
          <p:nvSpPr>
            <p:cNvPr name="Freeform 7" id="7"/>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16/19</a:t>
              </a:r>
            </a:p>
          </p:txBody>
        </p:sp>
      </p:grpSp>
      <p:sp>
        <p:nvSpPr>
          <p:cNvPr name="Freeform 9" id="9"/>
          <p:cNvSpPr/>
          <p:nvPr/>
        </p:nvSpPr>
        <p:spPr>
          <a:xfrm flipH="false" flipV="false" rot="0">
            <a:off x="4900462" y="2180792"/>
            <a:ext cx="12773454" cy="6891850"/>
          </a:xfrm>
          <a:custGeom>
            <a:avLst/>
            <a:gdLst/>
            <a:ahLst/>
            <a:cxnLst/>
            <a:rect r="r" b="b" t="t" l="l"/>
            <a:pathLst>
              <a:path h="6891850" w="12773454">
                <a:moveTo>
                  <a:pt x="0" y="0"/>
                </a:moveTo>
                <a:lnTo>
                  <a:pt x="12773454" y="0"/>
                </a:lnTo>
                <a:lnTo>
                  <a:pt x="12773454" y="6891850"/>
                </a:lnTo>
                <a:lnTo>
                  <a:pt x="0" y="6891850"/>
                </a:lnTo>
                <a:lnTo>
                  <a:pt x="0" y="0"/>
                </a:lnTo>
                <a:close/>
              </a:path>
            </a:pathLst>
          </a:custGeom>
          <a:blipFill>
            <a:blip r:embed="rId6"/>
            <a:stretch>
              <a:fillRect l="0" t="-840" r="-14313" b="-9861"/>
            </a:stretch>
          </a:blipFill>
        </p:spPr>
      </p:sp>
      <p:sp>
        <p:nvSpPr>
          <p:cNvPr name="TextBox 10" id="10"/>
          <p:cNvSpPr txBox="true"/>
          <p:nvPr/>
        </p:nvSpPr>
        <p:spPr>
          <a:xfrm rot="0">
            <a:off x="-2282003" y="497286"/>
            <a:ext cx="9669591" cy="1199769"/>
          </a:xfrm>
          <a:prstGeom prst="rect">
            <a:avLst/>
          </a:prstGeom>
        </p:spPr>
        <p:txBody>
          <a:bodyPr anchor="t" rtlCol="false" tIns="0" lIns="0" bIns="0" rIns="0">
            <a:spAutoFit/>
          </a:bodyPr>
          <a:lstStyle/>
          <a:p>
            <a:pPr algn="ctr">
              <a:lnSpc>
                <a:spcPts val="10098"/>
              </a:lnSpc>
            </a:pPr>
            <a:r>
              <a:rPr lang="en-US" sz="6600" spc="283">
                <a:solidFill>
                  <a:srgbClr val="211F1C"/>
                </a:solidFill>
                <a:latin typeface="Anton"/>
                <a:ea typeface="Anton"/>
                <a:cs typeface="Anton"/>
                <a:sym typeface="Anton"/>
              </a:rPr>
              <a:t>MÃ HÓA</a:t>
            </a:r>
          </a:p>
        </p:txBody>
      </p:sp>
      <p:sp>
        <p:nvSpPr>
          <p:cNvPr name="TextBox 11" id="11"/>
          <p:cNvSpPr txBox="true"/>
          <p:nvPr/>
        </p:nvSpPr>
        <p:spPr>
          <a:xfrm rot="0">
            <a:off x="7024996" y="9385647"/>
            <a:ext cx="8925183" cy="267335"/>
          </a:xfrm>
          <a:prstGeom prst="rect">
            <a:avLst/>
          </a:prstGeom>
        </p:spPr>
        <p:txBody>
          <a:bodyPr anchor="t" rtlCol="false" tIns="0" lIns="0" bIns="0" rIns="0">
            <a:spAutoFit/>
          </a:bodyPr>
          <a:lstStyle/>
          <a:p>
            <a:pPr algn="ctr">
              <a:lnSpc>
                <a:spcPts val="2020"/>
              </a:lnSpc>
            </a:pPr>
            <a:r>
              <a:rPr lang="en-US" sz="2000" spc="200">
                <a:solidFill>
                  <a:srgbClr val="211F1C"/>
                </a:solidFill>
                <a:latin typeface="Anton"/>
                <a:ea typeface="Anton"/>
                <a:cs typeface="Anton"/>
                <a:sym typeface="Anton"/>
              </a:rPr>
              <a:t>HÌNH A: THÔNG ĐIỆP KHI MÃ HÓA</a:t>
            </a:r>
          </a:p>
        </p:txBody>
      </p:sp>
      <p:sp>
        <p:nvSpPr>
          <p:cNvPr name="Freeform 12" id="12"/>
          <p:cNvSpPr/>
          <p:nvPr/>
        </p:nvSpPr>
        <p:spPr>
          <a:xfrm flipH="false" flipV="false" rot="0">
            <a:off x="15788721" y="-117617"/>
            <a:ext cx="1389219" cy="2012659"/>
          </a:xfrm>
          <a:custGeom>
            <a:avLst/>
            <a:gdLst/>
            <a:ahLst/>
            <a:cxnLst/>
            <a:rect r="r" b="b" t="t" l="l"/>
            <a:pathLst>
              <a:path h="2012659" w="1389219">
                <a:moveTo>
                  <a:pt x="0" y="0"/>
                </a:moveTo>
                <a:lnTo>
                  <a:pt x="1389219" y="0"/>
                </a:lnTo>
                <a:lnTo>
                  <a:pt x="1389219" y="2012659"/>
                </a:lnTo>
                <a:lnTo>
                  <a:pt x="0" y="20126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635000"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42826" y="9258300"/>
            <a:ext cx="1066053" cy="432385"/>
            <a:chOff x="0" y="0"/>
            <a:chExt cx="3070231" cy="1245268"/>
          </a:xfrm>
        </p:grpSpPr>
        <p:sp>
          <p:nvSpPr>
            <p:cNvPr name="Freeform 7" id="7"/>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17/19</a:t>
              </a:r>
            </a:p>
          </p:txBody>
        </p:sp>
      </p:grpSp>
      <p:sp>
        <p:nvSpPr>
          <p:cNvPr name="Freeform 9" id="9"/>
          <p:cNvSpPr/>
          <p:nvPr/>
        </p:nvSpPr>
        <p:spPr>
          <a:xfrm flipH="false" flipV="false" rot="0">
            <a:off x="4816334" y="2065576"/>
            <a:ext cx="13062837" cy="6544544"/>
          </a:xfrm>
          <a:custGeom>
            <a:avLst/>
            <a:gdLst/>
            <a:ahLst/>
            <a:cxnLst/>
            <a:rect r="r" b="b" t="t" l="l"/>
            <a:pathLst>
              <a:path h="6544544" w="13062837">
                <a:moveTo>
                  <a:pt x="0" y="0"/>
                </a:moveTo>
                <a:lnTo>
                  <a:pt x="13062837" y="0"/>
                </a:lnTo>
                <a:lnTo>
                  <a:pt x="13062837" y="6544544"/>
                </a:lnTo>
                <a:lnTo>
                  <a:pt x="0" y="6544544"/>
                </a:lnTo>
                <a:lnTo>
                  <a:pt x="0" y="0"/>
                </a:lnTo>
                <a:close/>
              </a:path>
            </a:pathLst>
          </a:custGeom>
          <a:blipFill>
            <a:blip r:embed="rId6"/>
            <a:stretch>
              <a:fillRect l="0" t="-7187" r="-6197" b="-12045"/>
            </a:stretch>
          </a:blipFill>
        </p:spPr>
      </p:sp>
      <p:sp>
        <p:nvSpPr>
          <p:cNvPr name="Freeform 10" id="10"/>
          <p:cNvSpPr/>
          <p:nvPr/>
        </p:nvSpPr>
        <p:spPr>
          <a:xfrm flipH="false" flipV="false" rot="0">
            <a:off x="17478375" y="8794435"/>
            <a:ext cx="1123403" cy="1750344"/>
          </a:xfrm>
          <a:custGeom>
            <a:avLst/>
            <a:gdLst/>
            <a:ahLst/>
            <a:cxnLst/>
            <a:rect r="r" b="b" t="t" l="l"/>
            <a:pathLst>
              <a:path h="1750344" w="1123403">
                <a:moveTo>
                  <a:pt x="0" y="0"/>
                </a:moveTo>
                <a:lnTo>
                  <a:pt x="1123403" y="0"/>
                </a:lnTo>
                <a:lnTo>
                  <a:pt x="1123403" y="1750344"/>
                </a:lnTo>
                <a:lnTo>
                  <a:pt x="0" y="17503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11" id="11"/>
          <p:cNvPicPr>
            <a:picLocks noChangeAspect="true"/>
          </p:cNvPicPr>
          <p:nvPr/>
        </p:nvPicPr>
        <p:blipFill>
          <a:blip r:embed="rId9"/>
          <a:srcRect l="0" t="0" r="0" b="0"/>
          <a:stretch>
            <a:fillRect/>
          </a:stretch>
        </p:blipFill>
        <p:spPr>
          <a:xfrm flipH="false" flipV="false" rot="0">
            <a:off x="1028700" y="5337848"/>
            <a:ext cx="2739910" cy="3044344"/>
          </a:xfrm>
          <a:prstGeom prst="rect">
            <a:avLst/>
          </a:prstGeom>
        </p:spPr>
      </p:pic>
      <p:sp>
        <p:nvSpPr>
          <p:cNvPr name="TextBox 12" id="12"/>
          <p:cNvSpPr txBox="true"/>
          <p:nvPr/>
        </p:nvSpPr>
        <p:spPr>
          <a:xfrm rot="0">
            <a:off x="-2351440" y="328803"/>
            <a:ext cx="9669591" cy="1199769"/>
          </a:xfrm>
          <a:prstGeom prst="rect">
            <a:avLst/>
          </a:prstGeom>
        </p:spPr>
        <p:txBody>
          <a:bodyPr anchor="t" rtlCol="false" tIns="0" lIns="0" bIns="0" rIns="0">
            <a:spAutoFit/>
          </a:bodyPr>
          <a:lstStyle/>
          <a:p>
            <a:pPr algn="ctr">
              <a:lnSpc>
                <a:spcPts val="10098"/>
              </a:lnSpc>
            </a:pPr>
            <a:r>
              <a:rPr lang="en-US" sz="6600" spc="283">
                <a:solidFill>
                  <a:srgbClr val="211F1C"/>
                </a:solidFill>
                <a:latin typeface="Anton"/>
                <a:ea typeface="Anton"/>
                <a:cs typeface="Anton"/>
                <a:sym typeface="Anton"/>
              </a:rPr>
              <a:t>GIẢI MÃ</a:t>
            </a:r>
          </a:p>
        </p:txBody>
      </p:sp>
      <p:sp>
        <p:nvSpPr>
          <p:cNvPr name="TextBox 13" id="13"/>
          <p:cNvSpPr txBox="true"/>
          <p:nvPr/>
        </p:nvSpPr>
        <p:spPr>
          <a:xfrm rot="0">
            <a:off x="7561240" y="9175700"/>
            <a:ext cx="8925183" cy="514985"/>
          </a:xfrm>
          <a:prstGeom prst="rect">
            <a:avLst/>
          </a:prstGeom>
        </p:spPr>
        <p:txBody>
          <a:bodyPr anchor="t" rtlCol="false" tIns="0" lIns="0" bIns="0" rIns="0">
            <a:spAutoFit/>
          </a:bodyPr>
          <a:lstStyle/>
          <a:p>
            <a:pPr algn="ctr">
              <a:lnSpc>
                <a:spcPts val="2020"/>
              </a:lnSpc>
            </a:pPr>
            <a:r>
              <a:rPr lang="en-US" sz="2000" spc="200">
                <a:solidFill>
                  <a:srgbClr val="211F1C"/>
                </a:solidFill>
                <a:latin typeface="Anton"/>
                <a:ea typeface="Anton"/>
                <a:cs typeface="Anton"/>
                <a:sym typeface="Anton"/>
              </a:rPr>
              <a:t>HÌNH B: THÔNG ĐIỆP KHI GIẢI MÃ</a:t>
            </a:r>
          </a:p>
          <a:p>
            <a:pPr algn="ctr">
              <a:lnSpc>
                <a:spcPts val="202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649115" y="4140303"/>
            <a:ext cx="4954807" cy="2419626"/>
            <a:chOff x="0" y="0"/>
            <a:chExt cx="1580541" cy="771840"/>
          </a:xfrm>
        </p:grpSpPr>
        <p:sp>
          <p:nvSpPr>
            <p:cNvPr name="Freeform 3" id="3"/>
            <p:cNvSpPr/>
            <p:nvPr/>
          </p:nvSpPr>
          <p:spPr>
            <a:xfrm flipH="false" flipV="false" rot="0">
              <a:off x="0" y="0"/>
              <a:ext cx="1580541" cy="771840"/>
            </a:xfrm>
            <a:custGeom>
              <a:avLst/>
              <a:gdLst/>
              <a:ahLst/>
              <a:cxnLst/>
              <a:rect r="r" b="b" t="t" l="l"/>
              <a:pathLst>
                <a:path h="771840" w="1580541">
                  <a:moveTo>
                    <a:pt x="56250" y="0"/>
                  </a:moveTo>
                  <a:lnTo>
                    <a:pt x="1524291" y="0"/>
                  </a:lnTo>
                  <a:cubicBezTo>
                    <a:pt x="1555357" y="0"/>
                    <a:pt x="1580541" y="25184"/>
                    <a:pt x="1580541" y="56250"/>
                  </a:cubicBezTo>
                  <a:lnTo>
                    <a:pt x="1580541" y="715590"/>
                  </a:lnTo>
                  <a:cubicBezTo>
                    <a:pt x="1580541" y="746656"/>
                    <a:pt x="1555357" y="771840"/>
                    <a:pt x="1524291" y="771840"/>
                  </a:cubicBezTo>
                  <a:lnTo>
                    <a:pt x="56250" y="771840"/>
                  </a:lnTo>
                  <a:cubicBezTo>
                    <a:pt x="25184" y="771840"/>
                    <a:pt x="0" y="746656"/>
                    <a:pt x="0" y="715590"/>
                  </a:cubicBezTo>
                  <a:lnTo>
                    <a:pt x="0" y="56250"/>
                  </a:lnTo>
                  <a:cubicBezTo>
                    <a:pt x="0" y="25184"/>
                    <a:pt x="25184" y="0"/>
                    <a:pt x="56250" y="0"/>
                  </a:cubicBezTo>
                  <a:close/>
                </a:path>
              </a:pathLst>
            </a:custGeom>
            <a:solidFill>
              <a:srgbClr val="DBDBDB"/>
            </a:solidFill>
            <a:ln w="19050" cap="rnd">
              <a:solidFill>
                <a:srgbClr val="000000"/>
              </a:solidFill>
              <a:prstDash val="solid"/>
              <a:round/>
            </a:ln>
          </p:spPr>
        </p:sp>
        <p:sp>
          <p:nvSpPr>
            <p:cNvPr name="TextBox 4" id="4"/>
            <p:cNvSpPr txBox="true"/>
            <p:nvPr/>
          </p:nvSpPr>
          <p:spPr>
            <a:xfrm>
              <a:off x="0" y="-38100"/>
              <a:ext cx="1580541" cy="809940"/>
            </a:xfrm>
            <a:prstGeom prst="rect">
              <a:avLst/>
            </a:prstGeom>
          </p:spPr>
          <p:txBody>
            <a:bodyPr anchor="ctr" rtlCol="false" tIns="38100" lIns="38100" bIns="38100" rIns="38100"/>
            <a:lstStyle/>
            <a:p>
              <a:pPr algn="ctr" marL="0" indent="0" lvl="0">
                <a:lnSpc>
                  <a:spcPts val="2116"/>
                </a:lnSpc>
                <a:spcBef>
                  <a:spcPct val="0"/>
                </a:spcBef>
              </a:pPr>
            </a:p>
          </p:txBody>
        </p:sp>
      </p:grpSp>
      <p:grpSp>
        <p:nvGrpSpPr>
          <p:cNvPr name="Group 5" id="5"/>
          <p:cNvGrpSpPr/>
          <p:nvPr/>
        </p:nvGrpSpPr>
        <p:grpSpPr>
          <a:xfrm rot="0">
            <a:off x="-1593613" y="-580404"/>
            <a:ext cx="22876567" cy="11447809"/>
            <a:chOff x="0" y="0"/>
            <a:chExt cx="30502090" cy="15263745"/>
          </a:xfrm>
        </p:grpSpPr>
        <p:sp>
          <p:nvSpPr>
            <p:cNvPr name="Freeform 6" id="6"/>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8" id="8"/>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809625" y="9063117"/>
            <a:ext cx="1066053" cy="432385"/>
            <a:chOff x="0" y="0"/>
            <a:chExt cx="3070231" cy="1245268"/>
          </a:xfrm>
        </p:grpSpPr>
        <p:sp>
          <p:nvSpPr>
            <p:cNvPr name="Freeform 10" id="10"/>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18/19</a:t>
              </a:r>
            </a:p>
          </p:txBody>
        </p:sp>
      </p:grpSp>
      <p:sp>
        <p:nvSpPr>
          <p:cNvPr name="Freeform 12" id="12"/>
          <p:cNvSpPr/>
          <p:nvPr/>
        </p:nvSpPr>
        <p:spPr>
          <a:xfrm flipH="false" flipV="false" rot="0">
            <a:off x="1875678" y="1830217"/>
            <a:ext cx="6313310" cy="6626566"/>
          </a:xfrm>
          <a:custGeom>
            <a:avLst/>
            <a:gdLst/>
            <a:ahLst/>
            <a:cxnLst/>
            <a:rect r="r" b="b" t="t" l="l"/>
            <a:pathLst>
              <a:path h="6626566" w="6313310">
                <a:moveTo>
                  <a:pt x="0" y="0"/>
                </a:moveTo>
                <a:lnTo>
                  <a:pt x="6313310" y="0"/>
                </a:lnTo>
                <a:lnTo>
                  <a:pt x="6313310" y="6626566"/>
                </a:lnTo>
                <a:lnTo>
                  <a:pt x="0" y="66265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5573945" y="4863103"/>
            <a:ext cx="15105147"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ea typeface="Anton"/>
                <a:cs typeface="Anton"/>
                <a:sym typeface="Anton"/>
              </a:rPr>
              <a:t>DEMO</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3519790" y="4109190"/>
            <a:ext cx="11248419" cy="1562998"/>
          </a:xfrm>
          <a:prstGeom prst="rect">
            <a:avLst/>
          </a:prstGeom>
        </p:spPr>
        <p:txBody>
          <a:bodyPr anchor="t" rtlCol="false" tIns="0" lIns="0" bIns="0" rIns="0">
            <a:spAutoFit/>
          </a:bodyPr>
          <a:lstStyle/>
          <a:p>
            <a:pPr algn="ctr" marL="0" indent="0" lvl="0">
              <a:lnSpc>
                <a:spcPts val="11748"/>
              </a:lnSpc>
              <a:spcBef>
                <a:spcPct val="0"/>
              </a:spcBef>
            </a:pPr>
            <a:r>
              <a:rPr lang="en-US" sz="11632" strike="noStrike" u="none">
                <a:solidFill>
                  <a:srgbClr val="211F1C"/>
                </a:solidFill>
                <a:latin typeface="Anton"/>
                <a:ea typeface="Anton"/>
                <a:cs typeface="Anton"/>
                <a:sym typeface="Anton"/>
              </a:rPr>
              <a:t>THANK YOU</a:t>
            </a:r>
          </a:p>
        </p:txBody>
      </p:sp>
      <p:sp>
        <p:nvSpPr>
          <p:cNvPr name="TextBox 6" id="6"/>
          <p:cNvSpPr txBox="true"/>
          <p:nvPr/>
        </p:nvSpPr>
        <p:spPr>
          <a:xfrm rot="0">
            <a:off x="5299672" y="5815064"/>
            <a:ext cx="7669606" cy="343053"/>
          </a:xfrm>
          <a:prstGeom prst="rect">
            <a:avLst/>
          </a:prstGeom>
        </p:spPr>
        <p:txBody>
          <a:bodyPr anchor="t" rtlCol="false" tIns="0" lIns="0" bIns="0" rIns="0">
            <a:spAutoFit/>
          </a:bodyPr>
          <a:lstStyle/>
          <a:p>
            <a:pPr algn="ctr" marL="0" indent="0" lvl="0">
              <a:lnSpc>
                <a:spcPts val="2851"/>
              </a:lnSpc>
              <a:spcBef>
                <a:spcPct val="0"/>
              </a:spcBef>
            </a:pPr>
            <a:r>
              <a:rPr lang="en-US" sz="1939">
                <a:solidFill>
                  <a:srgbClr val="211F1C"/>
                </a:solidFill>
                <a:latin typeface="Roboto Mono"/>
                <a:ea typeface="Roboto Mono"/>
                <a:cs typeface="Roboto Mono"/>
                <a:sym typeface="Roboto Mono"/>
              </a:rPr>
              <a:t>Cảm ơn sự chú ý của quý thầy cô và các bạn.</a:t>
            </a:r>
          </a:p>
        </p:txBody>
      </p:sp>
      <p:sp>
        <p:nvSpPr>
          <p:cNvPr name="Freeform 7" id="7"/>
          <p:cNvSpPr/>
          <p:nvPr/>
        </p:nvSpPr>
        <p:spPr>
          <a:xfrm flipH="false" flipV="false" rot="0">
            <a:off x="8282303" y="2236423"/>
            <a:ext cx="1723393" cy="1472718"/>
          </a:xfrm>
          <a:custGeom>
            <a:avLst/>
            <a:gdLst/>
            <a:ahLst/>
            <a:cxnLst/>
            <a:rect r="r" b="b" t="t" l="l"/>
            <a:pathLst>
              <a:path h="1472718" w="1723393">
                <a:moveTo>
                  <a:pt x="0" y="0"/>
                </a:moveTo>
                <a:lnTo>
                  <a:pt x="1723394" y="0"/>
                </a:lnTo>
                <a:lnTo>
                  <a:pt x="1723394" y="1472717"/>
                </a:lnTo>
                <a:lnTo>
                  <a:pt x="0" y="14727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358180"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575306" y="460865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420096" y="116585"/>
            <a:ext cx="11447809" cy="11447809"/>
          </a:xfrm>
          <a:custGeom>
            <a:avLst/>
            <a:gdLst/>
            <a:ahLst/>
            <a:cxnLst/>
            <a:rect r="r" b="b" t="t" l="l"/>
            <a:pathLst>
              <a:path h="11447809" w="11447809">
                <a:moveTo>
                  <a:pt x="0" y="0"/>
                </a:moveTo>
                <a:lnTo>
                  <a:pt x="11447808" y="0"/>
                </a:lnTo>
                <a:lnTo>
                  <a:pt x="11447808" y="11447809"/>
                </a:lnTo>
                <a:lnTo>
                  <a:pt x="0" y="11447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64498" y="5517611"/>
            <a:ext cx="6667500" cy="874356"/>
            <a:chOff x="0" y="0"/>
            <a:chExt cx="2126876" cy="278912"/>
          </a:xfrm>
        </p:grpSpPr>
        <p:sp>
          <p:nvSpPr>
            <p:cNvPr name="Freeform 4" id="4"/>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5" id="5"/>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LÊ QUỐC ANH - 2033216341</a:t>
              </a:r>
            </a:p>
          </p:txBody>
        </p:sp>
      </p:grpSp>
      <p:grpSp>
        <p:nvGrpSpPr>
          <p:cNvPr name="Group 6" id="6"/>
          <p:cNvGrpSpPr/>
          <p:nvPr/>
        </p:nvGrpSpPr>
        <p:grpSpPr>
          <a:xfrm rot="0">
            <a:off x="5282593" y="4202255"/>
            <a:ext cx="897095" cy="874356"/>
            <a:chOff x="0" y="0"/>
            <a:chExt cx="286166" cy="278912"/>
          </a:xfrm>
        </p:grpSpPr>
        <p:sp>
          <p:nvSpPr>
            <p:cNvPr name="Freeform 7" id="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8" id="8"/>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1</a:t>
              </a:r>
            </a:p>
          </p:txBody>
        </p:sp>
      </p:grpSp>
      <p:grpSp>
        <p:nvGrpSpPr>
          <p:cNvPr name="Group 9" id="9"/>
          <p:cNvGrpSpPr/>
          <p:nvPr/>
        </p:nvGrpSpPr>
        <p:grpSpPr>
          <a:xfrm rot="0">
            <a:off x="6464498" y="4205106"/>
            <a:ext cx="6667500" cy="874356"/>
            <a:chOff x="0" y="0"/>
            <a:chExt cx="2126876" cy="278912"/>
          </a:xfrm>
        </p:grpSpPr>
        <p:sp>
          <p:nvSpPr>
            <p:cNvPr name="Freeform 10" id="10"/>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1" id="11"/>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LÝ TIẾN ĐẠT - </a:t>
              </a:r>
              <a:r>
                <a:rPr lang="en-US" sz="1739" spc="255">
                  <a:solidFill>
                    <a:srgbClr val="000000"/>
                  </a:solidFill>
                  <a:latin typeface="Nunito Sans Expanded"/>
                  <a:ea typeface="Nunito Sans Expanded"/>
                  <a:cs typeface="Nunito Sans Expanded"/>
                  <a:sym typeface="Nunito Sans Expanded"/>
                </a:rPr>
                <a:t>2033216386 </a:t>
              </a:r>
            </a:p>
          </p:txBody>
        </p:sp>
      </p:grpSp>
      <p:grpSp>
        <p:nvGrpSpPr>
          <p:cNvPr name="Group 12" id="12"/>
          <p:cNvGrpSpPr/>
          <p:nvPr/>
        </p:nvGrpSpPr>
        <p:grpSpPr>
          <a:xfrm rot="0">
            <a:off x="5282593" y="5517611"/>
            <a:ext cx="897095" cy="874356"/>
            <a:chOff x="0" y="0"/>
            <a:chExt cx="286166" cy="278912"/>
          </a:xfrm>
        </p:grpSpPr>
        <p:sp>
          <p:nvSpPr>
            <p:cNvPr name="Freeform 13" id="13"/>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4" id="14"/>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2</a:t>
              </a:r>
            </a:p>
          </p:txBody>
        </p:sp>
      </p:grpSp>
      <p:sp>
        <p:nvSpPr>
          <p:cNvPr name="Freeform 15" id="1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781064" y="1843069"/>
            <a:ext cx="4725873"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THÀNH VIÊN</a:t>
            </a:r>
          </a:p>
        </p:txBody>
      </p:sp>
      <p:grpSp>
        <p:nvGrpSpPr>
          <p:cNvPr name="Group 17" id="17"/>
          <p:cNvGrpSpPr/>
          <p:nvPr/>
        </p:nvGrpSpPr>
        <p:grpSpPr>
          <a:xfrm rot="0">
            <a:off x="495674" y="9258300"/>
            <a:ext cx="1066053" cy="432385"/>
            <a:chOff x="0" y="0"/>
            <a:chExt cx="3070231" cy="1245268"/>
          </a:xfrm>
        </p:grpSpPr>
        <p:sp>
          <p:nvSpPr>
            <p:cNvPr name="Freeform 18" id="18"/>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19" id="19"/>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2/19</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611627"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991530" y="3133470"/>
            <a:ext cx="6667500" cy="874356"/>
            <a:chOff x="0" y="0"/>
            <a:chExt cx="2126876" cy="278912"/>
          </a:xfrm>
        </p:grpSpPr>
        <p:sp>
          <p:nvSpPr>
            <p:cNvPr name="Freeform 6" id="6"/>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GIỚI THIỆU VỀ MÃ HÓA VÀ LỢI ÍCH KHI SỬ DỤNG MÃ HÓA</a:t>
              </a:r>
            </a:p>
          </p:txBody>
        </p:sp>
      </p:grpSp>
      <p:grpSp>
        <p:nvGrpSpPr>
          <p:cNvPr name="Group 8" id="8"/>
          <p:cNvGrpSpPr/>
          <p:nvPr/>
        </p:nvGrpSpPr>
        <p:grpSpPr>
          <a:xfrm rot="0">
            <a:off x="809625" y="3133470"/>
            <a:ext cx="897095" cy="874356"/>
            <a:chOff x="0" y="0"/>
            <a:chExt cx="286166" cy="278912"/>
          </a:xfrm>
        </p:grpSpPr>
        <p:sp>
          <p:nvSpPr>
            <p:cNvPr name="Freeform 9" id="9"/>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1</a:t>
              </a:r>
            </a:p>
          </p:txBody>
        </p:sp>
      </p:grpSp>
      <p:grpSp>
        <p:nvGrpSpPr>
          <p:cNvPr name="Group 11" id="11"/>
          <p:cNvGrpSpPr/>
          <p:nvPr/>
        </p:nvGrpSpPr>
        <p:grpSpPr>
          <a:xfrm rot="0">
            <a:off x="809625" y="4882187"/>
            <a:ext cx="897095" cy="874356"/>
            <a:chOff x="0" y="0"/>
            <a:chExt cx="286166" cy="278912"/>
          </a:xfrm>
        </p:grpSpPr>
        <p:sp>
          <p:nvSpPr>
            <p:cNvPr name="Freeform 12" id="12"/>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3" id="13"/>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3</a:t>
              </a:r>
            </a:p>
          </p:txBody>
        </p:sp>
      </p:grpSp>
      <p:grpSp>
        <p:nvGrpSpPr>
          <p:cNvPr name="Group 14" id="14"/>
          <p:cNvGrpSpPr/>
          <p:nvPr/>
        </p:nvGrpSpPr>
        <p:grpSpPr>
          <a:xfrm rot="0">
            <a:off x="1991530" y="4922763"/>
            <a:ext cx="6667500" cy="874356"/>
            <a:chOff x="0" y="0"/>
            <a:chExt cx="2126876" cy="278912"/>
          </a:xfrm>
        </p:grpSpPr>
        <p:sp>
          <p:nvSpPr>
            <p:cNvPr name="Freeform 15" id="15"/>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6" id="16"/>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a:ea typeface="Nunito Sans Expanded"/>
                  <a:cs typeface="Nunito Sans Expanded"/>
                  <a:sym typeface="Nunito Sans Expanded"/>
                </a:rPr>
                <a:t>ƯU NHƯỢC ĐIỂM THUẬT TOÁN CAESAR</a:t>
              </a:r>
            </a:p>
          </p:txBody>
        </p:sp>
      </p:grpSp>
      <p:grpSp>
        <p:nvGrpSpPr>
          <p:cNvPr name="Group 17" id="17"/>
          <p:cNvGrpSpPr/>
          <p:nvPr/>
        </p:nvGrpSpPr>
        <p:grpSpPr>
          <a:xfrm rot="0">
            <a:off x="9606624" y="3133470"/>
            <a:ext cx="897095" cy="874356"/>
            <a:chOff x="0" y="0"/>
            <a:chExt cx="286166" cy="278912"/>
          </a:xfrm>
        </p:grpSpPr>
        <p:sp>
          <p:nvSpPr>
            <p:cNvPr name="Freeform 18" id="18"/>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9" id="19"/>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2</a:t>
              </a:r>
            </a:p>
          </p:txBody>
        </p:sp>
      </p:grpSp>
      <p:grpSp>
        <p:nvGrpSpPr>
          <p:cNvPr name="Group 20" id="20"/>
          <p:cNvGrpSpPr/>
          <p:nvPr/>
        </p:nvGrpSpPr>
        <p:grpSpPr>
          <a:xfrm rot="0">
            <a:off x="10810875" y="3133470"/>
            <a:ext cx="6667500" cy="874356"/>
            <a:chOff x="0" y="0"/>
            <a:chExt cx="2126876" cy="278912"/>
          </a:xfrm>
        </p:grpSpPr>
        <p:sp>
          <p:nvSpPr>
            <p:cNvPr name="Freeform 21" id="21"/>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2" id="22"/>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a:ea typeface="Nunito Sans Expanded"/>
                  <a:cs typeface="Nunito Sans Expanded"/>
                  <a:sym typeface="Nunito Sans Expanded"/>
                </a:rPr>
                <a:t>TỔNG QUAN VỀ THUẬT TOÁN MÃ HÓA CAESAR</a:t>
              </a:r>
            </a:p>
          </p:txBody>
        </p:sp>
      </p:grpSp>
      <p:grpSp>
        <p:nvGrpSpPr>
          <p:cNvPr name="Group 23" id="23"/>
          <p:cNvGrpSpPr/>
          <p:nvPr/>
        </p:nvGrpSpPr>
        <p:grpSpPr>
          <a:xfrm rot="0">
            <a:off x="9606624" y="4922763"/>
            <a:ext cx="897095" cy="874356"/>
            <a:chOff x="0" y="0"/>
            <a:chExt cx="286166" cy="278912"/>
          </a:xfrm>
        </p:grpSpPr>
        <p:sp>
          <p:nvSpPr>
            <p:cNvPr name="Freeform 24" id="24"/>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5" id="25"/>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4</a:t>
              </a:r>
            </a:p>
          </p:txBody>
        </p:sp>
      </p:grpSp>
      <p:grpSp>
        <p:nvGrpSpPr>
          <p:cNvPr name="Group 26" id="26"/>
          <p:cNvGrpSpPr/>
          <p:nvPr/>
        </p:nvGrpSpPr>
        <p:grpSpPr>
          <a:xfrm rot="0">
            <a:off x="10789468" y="4922763"/>
            <a:ext cx="6667500" cy="874356"/>
            <a:chOff x="0" y="0"/>
            <a:chExt cx="2126876" cy="278912"/>
          </a:xfrm>
        </p:grpSpPr>
        <p:sp>
          <p:nvSpPr>
            <p:cNvPr name="Freeform 27" id="27"/>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8" id="28"/>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TẠO WEBSITE MÃ HÓA VÀ GIẢI MÃ THUẬT TOÁN MÃ HÓA CAESAR</a:t>
              </a:r>
            </a:p>
          </p:txBody>
        </p:sp>
      </p:grpSp>
      <p:sp>
        <p:nvSpPr>
          <p:cNvPr name="Freeform 29" id="29"/>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7243687" y="1181100"/>
            <a:ext cx="4725873" cy="1126425"/>
          </a:xfrm>
          <a:prstGeom prst="rect">
            <a:avLst/>
          </a:prstGeom>
        </p:spPr>
        <p:txBody>
          <a:bodyPr anchor="t" rtlCol="false" tIns="0" lIns="0" bIns="0" rIns="0">
            <a:spAutoFit/>
          </a:bodyPr>
          <a:lstStyle/>
          <a:p>
            <a:pPr algn="l" marL="0" indent="0" lvl="0">
              <a:lnSpc>
                <a:spcPts val="8475"/>
              </a:lnSpc>
              <a:spcBef>
                <a:spcPct val="0"/>
              </a:spcBef>
            </a:pPr>
            <a:r>
              <a:rPr lang="en-US" sz="8392">
                <a:solidFill>
                  <a:srgbClr val="211F1C"/>
                </a:solidFill>
                <a:latin typeface="Anton"/>
                <a:ea typeface="Anton"/>
                <a:cs typeface="Anton"/>
                <a:sym typeface="Anton"/>
              </a:rPr>
              <a:t>NỘI DUNG</a:t>
            </a:r>
          </a:p>
        </p:txBody>
      </p:sp>
      <p:grpSp>
        <p:nvGrpSpPr>
          <p:cNvPr name="Group 31" id="31"/>
          <p:cNvGrpSpPr/>
          <p:nvPr/>
        </p:nvGrpSpPr>
        <p:grpSpPr>
          <a:xfrm rot="0">
            <a:off x="640667" y="9258300"/>
            <a:ext cx="1066053" cy="432385"/>
            <a:chOff x="0" y="0"/>
            <a:chExt cx="3070231" cy="1245268"/>
          </a:xfrm>
        </p:grpSpPr>
        <p:sp>
          <p:nvSpPr>
            <p:cNvPr name="Freeform 32" id="32"/>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33" id="33"/>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3/19</a:t>
              </a:r>
            </a:p>
          </p:txBody>
        </p:sp>
      </p:grpSp>
      <p:grpSp>
        <p:nvGrpSpPr>
          <p:cNvPr name="Group 34" id="34"/>
          <p:cNvGrpSpPr/>
          <p:nvPr/>
        </p:nvGrpSpPr>
        <p:grpSpPr>
          <a:xfrm rot="0">
            <a:off x="809625" y="6711518"/>
            <a:ext cx="897095" cy="874356"/>
            <a:chOff x="0" y="0"/>
            <a:chExt cx="286166" cy="278912"/>
          </a:xfrm>
        </p:grpSpPr>
        <p:sp>
          <p:nvSpPr>
            <p:cNvPr name="Freeform 35" id="35"/>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6" id="36"/>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b="true" sz="2139" spc="314">
                  <a:solidFill>
                    <a:srgbClr val="000000"/>
                  </a:solidFill>
                  <a:latin typeface="Nunito Sans Expanded Bold"/>
                  <a:ea typeface="Nunito Sans Expanded Bold"/>
                  <a:cs typeface="Nunito Sans Expanded Bold"/>
                  <a:sym typeface="Nunito Sans Expanded Bold"/>
                </a:rPr>
                <a:t>5</a:t>
              </a:r>
            </a:p>
          </p:txBody>
        </p:sp>
      </p:grpSp>
      <p:grpSp>
        <p:nvGrpSpPr>
          <p:cNvPr name="Group 37" id="37"/>
          <p:cNvGrpSpPr/>
          <p:nvPr/>
        </p:nvGrpSpPr>
        <p:grpSpPr>
          <a:xfrm rot="0">
            <a:off x="1991530" y="6711518"/>
            <a:ext cx="6667500" cy="874356"/>
            <a:chOff x="0" y="0"/>
            <a:chExt cx="2126876" cy="278912"/>
          </a:xfrm>
        </p:grpSpPr>
        <p:sp>
          <p:nvSpPr>
            <p:cNvPr name="Freeform 38" id="38"/>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39" id="39"/>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b="true" sz="1739" spc="255">
                  <a:solidFill>
                    <a:srgbClr val="000000"/>
                  </a:solidFill>
                  <a:latin typeface="Nunito Sans Expanded Medium"/>
                  <a:ea typeface="Nunito Sans Expanded Medium"/>
                  <a:cs typeface="Nunito Sans Expanded Medium"/>
                  <a:sym typeface="Nunito Sans Expanded Medium"/>
                </a:rPr>
                <a:t>DEMO</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809625" y="1643928"/>
            <a:ext cx="3177049" cy="3174058"/>
            <a:chOff x="0" y="0"/>
            <a:chExt cx="1728779" cy="1727151"/>
          </a:xfrm>
        </p:grpSpPr>
        <p:sp>
          <p:nvSpPr>
            <p:cNvPr name="Freeform 6" id="6"/>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8" id="8"/>
          <p:cNvGrpSpPr/>
          <p:nvPr/>
        </p:nvGrpSpPr>
        <p:grpSpPr>
          <a:xfrm rot="0">
            <a:off x="809625" y="5241360"/>
            <a:ext cx="3177049" cy="3174058"/>
            <a:chOff x="0" y="0"/>
            <a:chExt cx="1728779" cy="1727151"/>
          </a:xfrm>
        </p:grpSpPr>
        <p:sp>
          <p:nvSpPr>
            <p:cNvPr name="Freeform 9" id="9"/>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1" id="11"/>
          <p:cNvGrpSpPr/>
          <p:nvPr/>
        </p:nvGrpSpPr>
        <p:grpSpPr>
          <a:xfrm rot="0">
            <a:off x="4498597" y="1643928"/>
            <a:ext cx="3177049" cy="3174058"/>
            <a:chOff x="0" y="0"/>
            <a:chExt cx="1728779" cy="1727151"/>
          </a:xfrm>
        </p:grpSpPr>
        <p:sp>
          <p:nvSpPr>
            <p:cNvPr name="Freeform 12" id="12"/>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3" id="13"/>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4" id="14"/>
          <p:cNvGrpSpPr/>
          <p:nvPr/>
        </p:nvGrpSpPr>
        <p:grpSpPr>
          <a:xfrm rot="0">
            <a:off x="4498597" y="5241360"/>
            <a:ext cx="3177049" cy="3174058"/>
            <a:chOff x="0" y="0"/>
            <a:chExt cx="1728779" cy="1727151"/>
          </a:xfrm>
        </p:grpSpPr>
        <p:sp>
          <p:nvSpPr>
            <p:cNvPr name="Freeform 15" id="15"/>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6" id="16"/>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7" id="17"/>
          <p:cNvGrpSpPr/>
          <p:nvPr/>
        </p:nvGrpSpPr>
        <p:grpSpPr>
          <a:xfrm rot="0">
            <a:off x="1039353" y="1872160"/>
            <a:ext cx="2717593" cy="2717593"/>
            <a:chOff x="0" y="0"/>
            <a:chExt cx="6350000" cy="6350000"/>
          </a:xfrm>
        </p:grpSpPr>
        <p:sp>
          <p:nvSpPr>
            <p:cNvPr name="Freeform 18" id="18"/>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0" t="-25014" r="0" b="-25014"/>
              </a:stretch>
            </a:blipFill>
          </p:spPr>
        </p:sp>
      </p:grpSp>
      <p:grpSp>
        <p:nvGrpSpPr>
          <p:cNvPr name="Group 19" id="19"/>
          <p:cNvGrpSpPr/>
          <p:nvPr/>
        </p:nvGrpSpPr>
        <p:grpSpPr>
          <a:xfrm rot="0">
            <a:off x="1039353" y="5469592"/>
            <a:ext cx="2717593" cy="2717593"/>
            <a:chOff x="0" y="0"/>
            <a:chExt cx="6350000" cy="6350000"/>
          </a:xfrm>
        </p:grpSpPr>
        <p:sp>
          <p:nvSpPr>
            <p:cNvPr name="Freeform 20" id="2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50473" t="-77545" r="0" b="-48350"/>
              </a:stretch>
            </a:blipFill>
          </p:spPr>
        </p:sp>
      </p:grpSp>
      <p:grpSp>
        <p:nvGrpSpPr>
          <p:cNvPr name="Group 21" id="21"/>
          <p:cNvGrpSpPr/>
          <p:nvPr/>
        </p:nvGrpSpPr>
        <p:grpSpPr>
          <a:xfrm rot="0">
            <a:off x="4728325" y="1872160"/>
            <a:ext cx="2717593" cy="2717593"/>
            <a:chOff x="0" y="0"/>
            <a:chExt cx="6350000" cy="6350000"/>
          </a:xfrm>
        </p:grpSpPr>
        <p:sp>
          <p:nvSpPr>
            <p:cNvPr name="Freeform 22" id="2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0" t="-25061" r="0" b="-25061"/>
              </a:stretch>
            </a:blipFill>
          </p:spPr>
        </p:sp>
      </p:grpSp>
      <p:grpSp>
        <p:nvGrpSpPr>
          <p:cNvPr name="Group 23" id="23"/>
          <p:cNvGrpSpPr/>
          <p:nvPr/>
        </p:nvGrpSpPr>
        <p:grpSpPr>
          <a:xfrm rot="0">
            <a:off x="4728325" y="5469592"/>
            <a:ext cx="2717593" cy="2717593"/>
            <a:chOff x="0" y="0"/>
            <a:chExt cx="6350000" cy="6350000"/>
          </a:xfrm>
        </p:grpSpPr>
        <p:sp>
          <p:nvSpPr>
            <p:cNvPr name="Freeform 24" id="2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0" t="-25014" r="0" b="-25014"/>
              </a:stretch>
            </a:blipFill>
          </p:spPr>
        </p:sp>
      </p:grpSp>
      <p:sp>
        <p:nvSpPr>
          <p:cNvPr name="Freeform 25" id="2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9045540" y="2775800"/>
            <a:ext cx="8213760" cy="5101835"/>
          </a:xfrm>
          <a:prstGeom prst="rect">
            <a:avLst/>
          </a:prstGeom>
        </p:spPr>
        <p:txBody>
          <a:bodyPr anchor="t" rtlCol="false" tIns="0" lIns="0" bIns="0" rIns="0">
            <a:spAutoFit/>
          </a:bodyPr>
          <a:lstStyle/>
          <a:p>
            <a:pPr algn="l">
              <a:lnSpc>
                <a:spcPts val="13715"/>
              </a:lnSpc>
            </a:pPr>
            <a:r>
              <a:rPr lang="en-US" sz="8906">
                <a:solidFill>
                  <a:srgbClr val="211F1C"/>
                </a:solidFill>
                <a:latin typeface="Anton"/>
                <a:ea typeface="Anton"/>
                <a:cs typeface="Anton"/>
                <a:sym typeface="Anton"/>
              </a:rPr>
              <a:t>GIỚI THIỆU VỀ MÃ HÓA VÀ LỢI ÍCH KHI SỬ DỤNG MÃ HÓA</a:t>
            </a:r>
          </a:p>
        </p:txBody>
      </p:sp>
      <p:grpSp>
        <p:nvGrpSpPr>
          <p:cNvPr name="Group 27" id="27"/>
          <p:cNvGrpSpPr/>
          <p:nvPr/>
        </p:nvGrpSpPr>
        <p:grpSpPr>
          <a:xfrm rot="0">
            <a:off x="809625" y="9260560"/>
            <a:ext cx="1066053" cy="432385"/>
            <a:chOff x="0" y="0"/>
            <a:chExt cx="3070231" cy="1245268"/>
          </a:xfrm>
        </p:grpSpPr>
        <p:sp>
          <p:nvSpPr>
            <p:cNvPr name="Freeform 28" id="28"/>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29" id="29"/>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4/19</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09625" y="9260560"/>
            <a:ext cx="1066053" cy="432385"/>
            <a:chOff x="0" y="0"/>
            <a:chExt cx="3070231" cy="1245268"/>
          </a:xfrm>
        </p:grpSpPr>
        <p:sp>
          <p:nvSpPr>
            <p:cNvPr name="Freeform 7" id="7"/>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5/19</a:t>
              </a:r>
            </a:p>
          </p:txBody>
        </p:sp>
      </p:grpSp>
      <p:sp>
        <p:nvSpPr>
          <p:cNvPr name="Freeform 9" id="9"/>
          <p:cNvSpPr/>
          <p:nvPr/>
        </p:nvSpPr>
        <p:spPr>
          <a:xfrm flipH="false" flipV="false" rot="0">
            <a:off x="4995121" y="5872715"/>
            <a:ext cx="8297757" cy="3820230"/>
          </a:xfrm>
          <a:custGeom>
            <a:avLst/>
            <a:gdLst/>
            <a:ahLst/>
            <a:cxnLst/>
            <a:rect r="r" b="b" t="t" l="l"/>
            <a:pathLst>
              <a:path h="3820230" w="8297757">
                <a:moveTo>
                  <a:pt x="0" y="0"/>
                </a:moveTo>
                <a:lnTo>
                  <a:pt x="8297758" y="0"/>
                </a:lnTo>
                <a:lnTo>
                  <a:pt x="8297758" y="3820230"/>
                </a:lnTo>
                <a:lnTo>
                  <a:pt x="0" y="3820230"/>
                </a:lnTo>
                <a:lnTo>
                  <a:pt x="0" y="0"/>
                </a:lnTo>
                <a:close/>
              </a:path>
            </a:pathLst>
          </a:custGeom>
          <a:blipFill>
            <a:blip r:embed="rId6"/>
            <a:stretch>
              <a:fillRect l="0" t="-20292" r="0" b="-14633"/>
            </a:stretch>
          </a:blipFill>
        </p:spPr>
      </p:sp>
      <p:sp>
        <p:nvSpPr>
          <p:cNvPr name="TextBox 10" id="10"/>
          <p:cNvSpPr txBox="true"/>
          <p:nvPr/>
        </p:nvSpPr>
        <p:spPr>
          <a:xfrm rot="0">
            <a:off x="1342651" y="488284"/>
            <a:ext cx="15045821" cy="1464944"/>
          </a:xfrm>
          <a:prstGeom prst="rect">
            <a:avLst/>
          </a:prstGeom>
        </p:spPr>
        <p:txBody>
          <a:bodyPr anchor="t" rtlCol="false" tIns="0" lIns="0" bIns="0" rIns="0">
            <a:spAutoFit/>
          </a:bodyPr>
          <a:lstStyle/>
          <a:p>
            <a:pPr algn="ctr" marL="0" indent="0" lvl="0">
              <a:lnSpc>
                <a:spcPts val="12240"/>
              </a:lnSpc>
            </a:pPr>
            <a:r>
              <a:rPr lang="en-US" sz="8000">
                <a:solidFill>
                  <a:srgbClr val="211F1C"/>
                </a:solidFill>
                <a:latin typeface="Anton"/>
                <a:ea typeface="Anton"/>
                <a:cs typeface="Anton"/>
                <a:sym typeface="Anton"/>
              </a:rPr>
              <a:t>GIỚI THIỆU VỀ MÃ HÓA</a:t>
            </a:r>
          </a:p>
        </p:txBody>
      </p:sp>
      <p:sp>
        <p:nvSpPr>
          <p:cNvPr name="TextBox 11" id="11"/>
          <p:cNvSpPr txBox="true"/>
          <p:nvPr/>
        </p:nvSpPr>
        <p:spPr>
          <a:xfrm rot="0">
            <a:off x="2612707" y="2344666"/>
            <a:ext cx="13408562" cy="3514171"/>
          </a:xfrm>
          <a:prstGeom prst="rect">
            <a:avLst/>
          </a:prstGeom>
        </p:spPr>
        <p:txBody>
          <a:bodyPr anchor="t" rtlCol="false" tIns="0" lIns="0" bIns="0" rIns="0">
            <a:spAutoFit/>
          </a:bodyPr>
          <a:lstStyle/>
          <a:p>
            <a:pPr algn="l" marL="607773" indent="-303887" lvl="1">
              <a:lnSpc>
                <a:spcPts val="4701"/>
              </a:lnSpc>
              <a:buFont typeface="Arial"/>
              <a:buChar char="•"/>
            </a:pPr>
            <a:r>
              <a:rPr lang="en-US" sz="2815">
                <a:solidFill>
                  <a:srgbClr val="211F1C"/>
                </a:solidFill>
                <a:latin typeface="Roboto Mono"/>
                <a:ea typeface="Roboto Mono"/>
                <a:cs typeface="Roboto Mono"/>
                <a:sym typeface="Roboto Mono"/>
              </a:rPr>
              <a:t>Mã hóa là cách xáo trộn dữ liệu chỉ để hai bên trao đổi thông tin có thể hiểu được. Về mặt kỹ thuật, đó là quá trình chuyển đổi văn bản gốc sang bản mã.</a:t>
            </a:r>
          </a:p>
          <a:p>
            <a:pPr algn="l" marL="607773" indent="-303887" lvl="1">
              <a:lnSpc>
                <a:spcPts val="4701"/>
              </a:lnSpc>
              <a:buFont typeface="Arial"/>
              <a:buChar char="•"/>
            </a:pPr>
            <a:r>
              <a:rPr lang="en-US" sz="2815">
                <a:solidFill>
                  <a:srgbClr val="211F1C"/>
                </a:solidFill>
                <a:latin typeface="Roboto Mono"/>
                <a:ea typeface="Roboto Mono"/>
                <a:cs typeface="Roboto Mono"/>
                <a:sym typeface="Roboto Mono"/>
              </a:rPr>
              <a:t>Nói một cách đơn giản hơn, mã hóa lấy dữ liệu có thể đọc được và thay đổi nó để đữ liệu này không giống như ban đầu.</a:t>
            </a:r>
          </a:p>
          <a:p>
            <a:pPr algn="l">
              <a:lnSpc>
                <a:spcPts val="470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09625" y="9260560"/>
            <a:ext cx="1066053" cy="432385"/>
            <a:chOff x="0" y="0"/>
            <a:chExt cx="3070231" cy="1245268"/>
          </a:xfrm>
        </p:grpSpPr>
        <p:sp>
          <p:nvSpPr>
            <p:cNvPr name="Freeform 7" id="7"/>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6/19</a:t>
              </a:r>
            </a:p>
          </p:txBody>
        </p:sp>
      </p:grpSp>
      <p:sp>
        <p:nvSpPr>
          <p:cNvPr name="TextBox 9" id="9"/>
          <p:cNvSpPr txBox="true"/>
          <p:nvPr/>
        </p:nvSpPr>
        <p:spPr>
          <a:xfrm rot="0">
            <a:off x="6346755" y="3298571"/>
            <a:ext cx="12336247" cy="6988429"/>
          </a:xfrm>
          <a:prstGeom prst="rect">
            <a:avLst/>
          </a:prstGeom>
        </p:spPr>
        <p:txBody>
          <a:bodyPr anchor="t" rtlCol="false" tIns="0" lIns="0" bIns="0" rIns="0">
            <a:spAutoFit/>
          </a:bodyPr>
          <a:lstStyle/>
          <a:p>
            <a:pPr algn="l" marL="734059" indent="-367030" lvl="1">
              <a:lnSpc>
                <a:spcPts val="8499"/>
              </a:lnSpc>
              <a:buFont typeface="Arial"/>
              <a:buChar char="•"/>
            </a:pPr>
            <a:r>
              <a:rPr lang="en-US" sz="3399" spc="237">
                <a:solidFill>
                  <a:srgbClr val="211F1C"/>
                </a:solidFill>
                <a:latin typeface="Roboto Mono"/>
                <a:ea typeface="Roboto Mono"/>
                <a:cs typeface="Roboto Mono"/>
                <a:sym typeface="Roboto Mono"/>
              </a:rPr>
              <a:t>01. Bảo mật dữ liệu hoàn chỉnh</a:t>
            </a:r>
          </a:p>
          <a:p>
            <a:pPr algn="l" marL="734059" indent="-367030" lvl="1">
              <a:lnSpc>
                <a:spcPts val="8499"/>
              </a:lnSpc>
              <a:buFont typeface="Arial"/>
              <a:buChar char="•"/>
            </a:pPr>
            <a:r>
              <a:rPr lang="en-US" sz="3399" spc="237">
                <a:solidFill>
                  <a:srgbClr val="211F1C"/>
                </a:solidFill>
                <a:latin typeface="Roboto Mono"/>
                <a:ea typeface="Roboto Mono"/>
                <a:cs typeface="Roboto Mono"/>
                <a:sym typeface="Roboto Mono"/>
              </a:rPr>
              <a:t>02. Bảo mật trên nhiều thiết bị</a:t>
            </a:r>
          </a:p>
          <a:p>
            <a:pPr algn="l" marL="734059" indent="-367030" lvl="1">
              <a:lnSpc>
                <a:spcPts val="8499"/>
              </a:lnSpc>
              <a:buFont typeface="Arial"/>
              <a:buChar char="•"/>
            </a:pPr>
            <a:r>
              <a:rPr lang="en-US" sz="3399" spc="237">
                <a:solidFill>
                  <a:srgbClr val="211F1C"/>
                </a:solidFill>
                <a:latin typeface="Roboto Mono"/>
                <a:ea typeface="Roboto Mono"/>
                <a:cs typeface="Roboto Mono"/>
                <a:sym typeface="Roboto Mono"/>
              </a:rPr>
              <a:t>03. Di chuyển dữ liệu một cách an toàn</a:t>
            </a:r>
          </a:p>
          <a:p>
            <a:pPr algn="l" marL="734059" indent="-367030" lvl="1">
              <a:lnSpc>
                <a:spcPts val="8499"/>
              </a:lnSpc>
              <a:buFont typeface="Arial"/>
              <a:buChar char="•"/>
            </a:pPr>
            <a:r>
              <a:rPr lang="en-US" sz="3399" spc="237">
                <a:solidFill>
                  <a:srgbClr val="211F1C"/>
                </a:solidFill>
                <a:latin typeface="Roboto Mono"/>
                <a:ea typeface="Roboto Mono"/>
                <a:cs typeface="Roboto Mono"/>
                <a:sym typeface="Roboto Mono"/>
              </a:rPr>
              <a:t>04. Tính toàn vẹn được duy trì</a:t>
            </a:r>
          </a:p>
          <a:p>
            <a:pPr algn="l">
              <a:lnSpc>
                <a:spcPts val="9500"/>
              </a:lnSpc>
            </a:pPr>
          </a:p>
          <a:p>
            <a:pPr algn="l">
              <a:lnSpc>
                <a:spcPts val="5586"/>
              </a:lnSpc>
            </a:pPr>
          </a:p>
          <a:p>
            <a:pPr algn="l">
              <a:lnSpc>
                <a:spcPts val="5586"/>
              </a:lnSpc>
              <a:spcBef>
                <a:spcPct val="0"/>
              </a:spcBef>
            </a:pPr>
          </a:p>
        </p:txBody>
      </p:sp>
      <p:sp>
        <p:nvSpPr>
          <p:cNvPr name="TextBox 10" id="10"/>
          <p:cNvSpPr txBox="true"/>
          <p:nvPr/>
        </p:nvSpPr>
        <p:spPr>
          <a:xfrm rot="0">
            <a:off x="2144165" y="1181100"/>
            <a:ext cx="13999670" cy="1126425"/>
          </a:xfrm>
          <a:prstGeom prst="rect">
            <a:avLst/>
          </a:prstGeom>
        </p:spPr>
        <p:txBody>
          <a:bodyPr anchor="t" rtlCol="false" tIns="0" lIns="0" bIns="0" rIns="0">
            <a:spAutoFit/>
          </a:bodyPr>
          <a:lstStyle/>
          <a:p>
            <a:pPr algn="ctr" marL="0" indent="0" lvl="0">
              <a:lnSpc>
                <a:spcPts val="8475"/>
              </a:lnSpc>
              <a:spcBef>
                <a:spcPct val="0"/>
              </a:spcBef>
            </a:pPr>
            <a:r>
              <a:rPr lang="en-US" sz="8392">
                <a:solidFill>
                  <a:srgbClr val="211F1C"/>
                </a:solidFill>
                <a:latin typeface="Anton"/>
                <a:ea typeface="Anton"/>
                <a:cs typeface="Anton"/>
                <a:sym typeface="Anton"/>
              </a:rPr>
              <a:t>LỢI ÍCH CỦA VIỆC MÃ HÓA</a:t>
            </a:r>
          </a:p>
        </p:txBody>
      </p:sp>
      <p:sp>
        <p:nvSpPr>
          <p:cNvPr name="Freeform 11" id="11"/>
          <p:cNvSpPr/>
          <p:nvPr/>
        </p:nvSpPr>
        <p:spPr>
          <a:xfrm flipH="false" flipV="false" rot="0">
            <a:off x="1875678" y="2827536"/>
            <a:ext cx="3974433" cy="6227743"/>
          </a:xfrm>
          <a:custGeom>
            <a:avLst/>
            <a:gdLst/>
            <a:ahLst/>
            <a:cxnLst/>
            <a:rect r="r" b="b" t="t" l="l"/>
            <a:pathLst>
              <a:path h="6227743" w="3974433">
                <a:moveTo>
                  <a:pt x="0" y="0"/>
                </a:moveTo>
                <a:lnTo>
                  <a:pt x="3974432" y="0"/>
                </a:lnTo>
                <a:lnTo>
                  <a:pt x="3974432" y="6227743"/>
                </a:lnTo>
                <a:lnTo>
                  <a:pt x="0" y="6227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981172">
            <a:off x="14996260" y="8326536"/>
            <a:ext cx="1817727" cy="1457486"/>
          </a:xfrm>
          <a:custGeom>
            <a:avLst/>
            <a:gdLst/>
            <a:ahLst/>
            <a:cxnLst/>
            <a:rect r="r" b="b" t="t" l="l"/>
            <a:pathLst>
              <a:path h="1457486" w="1817727">
                <a:moveTo>
                  <a:pt x="0" y="0"/>
                </a:moveTo>
                <a:lnTo>
                  <a:pt x="1817727" y="0"/>
                </a:lnTo>
                <a:lnTo>
                  <a:pt x="1817727" y="1457486"/>
                </a:lnTo>
                <a:lnTo>
                  <a:pt x="0" y="14574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763324" y="460396"/>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90575" y="9063117"/>
            <a:ext cx="1066053" cy="432385"/>
            <a:chOff x="0" y="0"/>
            <a:chExt cx="3070231" cy="1245268"/>
          </a:xfrm>
        </p:grpSpPr>
        <p:sp>
          <p:nvSpPr>
            <p:cNvPr name="Freeform 7" id="7"/>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7/19</a:t>
              </a:r>
            </a:p>
          </p:txBody>
        </p:sp>
      </p:grpSp>
      <p:sp>
        <p:nvSpPr>
          <p:cNvPr name="TextBox 9" id="9"/>
          <p:cNvSpPr txBox="true"/>
          <p:nvPr/>
        </p:nvSpPr>
        <p:spPr>
          <a:xfrm rot="0">
            <a:off x="936626" y="636580"/>
            <a:ext cx="16322674" cy="1464944"/>
          </a:xfrm>
          <a:prstGeom prst="rect">
            <a:avLst/>
          </a:prstGeom>
        </p:spPr>
        <p:txBody>
          <a:bodyPr anchor="t" rtlCol="false" tIns="0" lIns="0" bIns="0" rIns="0">
            <a:spAutoFit/>
          </a:bodyPr>
          <a:lstStyle/>
          <a:p>
            <a:pPr algn="ctr">
              <a:lnSpc>
                <a:spcPts val="12240"/>
              </a:lnSpc>
            </a:pPr>
            <a:r>
              <a:rPr lang="en-US" sz="8000">
                <a:solidFill>
                  <a:srgbClr val="211F1C"/>
                </a:solidFill>
                <a:latin typeface="Anton"/>
                <a:ea typeface="Anton"/>
                <a:cs typeface="Anton"/>
                <a:sym typeface="Anton"/>
              </a:rPr>
              <a:t>TẠI SAO LẠI CHỌN MÃ HÓA CAESAR?</a:t>
            </a:r>
          </a:p>
        </p:txBody>
      </p:sp>
      <p:sp>
        <p:nvSpPr>
          <p:cNvPr name="TextBox 10" id="10"/>
          <p:cNvSpPr txBox="true"/>
          <p:nvPr/>
        </p:nvSpPr>
        <p:spPr>
          <a:xfrm rot="0">
            <a:off x="1678496" y="3931632"/>
            <a:ext cx="15833819" cy="5563870"/>
          </a:xfrm>
          <a:prstGeom prst="rect">
            <a:avLst/>
          </a:prstGeom>
        </p:spPr>
        <p:txBody>
          <a:bodyPr anchor="t" rtlCol="false" tIns="0" lIns="0" bIns="0" rIns="0">
            <a:spAutoFit/>
          </a:bodyPr>
          <a:lstStyle/>
          <a:p>
            <a:pPr algn="l">
              <a:lnSpc>
                <a:spcPts val="5599"/>
              </a:lnSpc>
            </a:pPr>
            <a:r>
              <a:rPr lang="en-US" sz="2799" spc="97">
                <a:solidFill>
                  <a:srgbClr val="211F1C"/>
                </a:solidFill>
                <a:latin typeface="Roboto Mono"/>
                <a:ea typeface="Roboto Mono"/>
                <a:cs typeface="Roboto Mono"/>
                <a:sym typeface="Roboto Mono"/>
              </a:rPr>
              <a:t>-&gt; Đó là vì thuật toán Caesar là một trong những thuật toán mã hóa cổ điển và đơn giản nhất, nhưng nó đã đặt nền móng quan trọng cho sự phát triển của các phương pháp mã hóa hiện đại. Dù không còn được sử dụng rộng rãi trong môi trường bảo mật thông tin ngày nay, nhưng việc nghiên cứu và hiểu rõ thuật toán Caesar giúp cung cấp cái nhìn sâu sắc về cách thức hoạt động cơ bản của mã hóa đối xứng.</a:t>
            </a:r>
          </a:p>
          <a:p>
            <a:pPr algn="l">
              <a:lnSpc>
                <a:spcPts val="5599"/>
              </a:lnSpc>
            </a:pPr>
          </a:p>
          <a:p>
            <a:pPr algn="l">
              <a:lnSpc>
                <a:spcPts val="5599"/>
              </a:lnSpc>
            </a:pPr>
          </a:p>
        </p:txBody>
      </p:sp>
      <p:sp>
        <p:nvSpPr>
          <p:cNvPr name="TextBox 11" id="11"/>
          <p:cNvSpPr txBox="true"/>
          <p:nvPr/>
        </p:nvSpPr>
        <p:spPr>
          <a:xfrm rot="0">
            <a:off x="538838" y="2760366"/>
            <a:ext cx="16056483" cy="1227836"/>
          </a:xfrm>
          <a:prstGeom prst="rect">
            <a:avLst/>
          </a:prstGeom>
        </p:spPr>
        <p:txBody>
          <a:bodyPr anchor="t" rtlCol="false" tIns="0" lIns="0" bIns="0" rIns="0">
            <a:spAutoFit/>
          </a:bodyPr>
          <a:lstStyle/>
          <a:p>
            <a:pPr algn="l" marL="604519" indent="-302260" lvl="1">
              <a:lnSpc>
                <a:spcPts val="5599"/>
              </a:lnSpc>
              <a:buFont typeface="Arial"/>
              <a:buChar char="•"/>
            </a:pPr>
            <a:r>
              <a:rPr lang="en-US" sz="2799" spc="97">
                <a:solidFill>
                  <a:srgbClr val="211F1C"/>
                </a:solidFill>
                <a:latin typeface="Roboto Mono"/>
                <a:ea typeface="Roboto Mono"/>
                <a:cs typeface="Roboto Mono"/>
                <a:sym typeface="Roboto Mono"/>
              </a:rPr>
              <a:t>Tại sao lại chọn thuận toán mã hóa Caesar trong vô vàn mã hóa khác?</a:t>
            </a:r>
          </a:p>
          <a:p>
            <a:pPr algn="l">
              <a:lnSpc>
                <a:spcPts val="45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809625" y="1643928"/>
            <a:ext cx="3177049" cy="3174058"/>
            <a:chOff x="0" y="0"/>
            <a:chExt cx="1728779" cy="1727151"/>
          </a:xfrm>
        </p:grpSpPr>
        <p:sp>
          <p:nvSpPr>
            <p:cNvPr name="Freeform 6" id="6"/>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7" id="7"/>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8" id="8"/>
          <p:cNvGrpSpPr/>
          <p:nvPr/>
        </p:nvGrpSpPr>
        <p:grpSpPr>
          <a:xfrm rot="0">
            <a:off x="809625" y="5241360"/>
            <a:ext cx="3177049" cy="3174058"/>
            <a:chOff x="0" y="0"/>
            <a:chExt cx="1728779" cy="1727151"/>
          </a:xfrm>
        </p:grpSpPr>
        <p:sp>
          <p:nvSpPr>
            <p:cNvPr name="Freeform 9" id="9"/>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0" id="10"/>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1" id="11"/>
          <p:cNvGrpSpPr/>
          <p:nvPr/>
        </p:nvGrpSpPr>
        <p:grpSpPr>
          <a:xfrm rot="0">
            <a:off x="4498597" y="1643928"/>
            <a:ext cx="3177049" cy="3174058"/>
            <a:chOff x="0" y="0"/>
            <a:chExt cx="1728779" cy="1727151"/>
          </a:xfrm>
        </p:grpSpPr>
        <p:sp>
          <p:nvSpPr>
            <p:cNvPr name="Freeform 12" id="12"/>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3" id="13"/>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4" id="14"/>
          <p:cNvGrpSpPr/>
          <p:nvPr/>
        </p:nvGrpSpPr>
        <p:grpSpPr>
          <a:xfrm rot="0">
            <a:off x="4498597" y="5241360"/>
            <a:ext cx="3177049" cy="3174058"/>
            <a:chOff x="0" y="0"/>
            <a:chExt cx="1728779" cy="1727151"/>
          </a:xfrm>
        </p:grpSpPr>
        <p:sp>
          <p:nvSpPr>
            <p:cNvPr name="Freeform 15" id="15"/>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6" id="16"/>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7" id="17"/>
          <p:cNvGrpSpPr/>
          <p:nvPr/>
        </p:nvGrpSpPr>
        <p:grpSpPr>
          <a:xfrm rot="0">
            <a:off x="1039353" y="1872160"/>
            <a:ext cx="2717593" cy="2717593"/>
            <a:chOff x="0" y="0"/>
            <a:chExt cx="6350000" cy="6350000"/>
          </a:xfrm>
        </p:grpSpPr>
        <p:sp>
          <p:nvSpPr>
            <p:cNvPr name="Freeform 18" id="18"/>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0" t="-25014" r="0" b="-25014"/>
              </a:stretch>
            </a:blipFill>
          </p:spPr>
        </p:sp>
      </p:grpSp>
      <p:grpSp>
        <p:nvGrpSpPr>
          <p:cNvPr name="Group 19" id="19"/>
          <p:cNvGrpSpPr/>
          <p:nvPr/>
        </p:nvGrpSpPr>
        <p:grpSpPr>
          <a:xfrm rot="0">
            <a:off x="1039353" y="5469592"/>
            <a:ext cx="2717593" cy="2717593"/>
            <a:chOff x="0" y="0"/>
            <a:chExt cx="6350000" cy="6350000"/>
          </a:xfrm>
        </p:grpSpPr>
        <p:sp>
          <p:nvSpPr>
            <p:cNvPr name="Freeform 20" id="20"/>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50473" t="-77545" r="0" b="-48350"/>
              </a:stretch>
            </a:blipFill>
          </p:spPr>
        </p:sp>
      </p:grpSp>
      <p:grpSp>
        <p:nvGrpSpPr>
          <p:cNvPr name="Group 21" id="21"/>
          <p:cNvGrpSpPr/>
          <p:nvPr/>
        </p:nvGrpSpPr>
        <p:grpSpPr>
          <a:xfrm rot="0">
            <a:off x="4728325" y="1872160"/>
            <a:ext cx="2717593" cy="2717593"/>
            <a:chOff x="0" y="0"/>
            <a:chExt cx="6350000" cy="6350000"/>
          </a:xfrm>
        </p:grpSpPr>
        <p:sp>
          <p:nvSpPr>
            <p:cNvPr name="Freeform 22" id="22"/>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0" t="-25061" r="0" b="-25061"/>
              </a:stretch>
            </a:blipFill>
          </p:spPr>
        </p:sp>
      </p:grpSp>
      <p:grpSp>
        <p:nvGrpSpPr>
          <p:cNvPr name="Group 23" id="23"/>
          <p:cNvGrpSpPr/>
          <p:nvPr/>
        </p:nvGrpSpPr>
        <p:grpSpPr>
          <a:xfrm rot="0">
            <a:off x="4728325" y="5469592"/>
            <a:ext cx="2717593" cy="2717593"/>
            <a:chOff x="0" y="0"/>
            <a:chExt cx="6350000" cy="6350000"/>
          </a:xfrm>
        </p:grpSpPr>
        <p:sp>
          <p:nvSpPr>
            <p:cNvPr name="Freeform 24" id="24"/>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0" t="-25014" r="0" b="-25014"/>
              </a:stretch>
            </a:blipFill>
          </p:spPr>
        </p:sp>
      </p:grpSp>
      <p:sp>
        <p:nvSpPr>
          <p:cNvPr name="Freeform 25" id="2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8886085" y="2290225"/>
            <a:ext cx="8592290" cy="7402720"/>
          </a:xfrm>
          <a:prstGeom prst="rect">
            <a:avLst/>
          </a:prstGeom>
        </p:spPr>
        <p:txBody>
          <a:bodyPr anchor="t" rtlCol="false" tIns="0" lIns="0" bIns="0" rIns="0">
            <a:spAutoFit/>
          </a:bodyPr>
          <a:lstStyle/>
          <a:p>
            <a:pPr algn="l">
              <a:lnSpc>
                <a:spcPts val="14873"/>
              </a:lnSpc>
            </a:pPr>
            <a:r>
              <a:rPr lang="en-US" sz="8906" spc="543">
                <a:solidFill>
                  <a:srgbClr val="211F1C"/>
                </a:solidFill>
                <a:latin typeface="Anton"/>
                <a:ea typeface="Anton"/>
                <a:cs typeface="Anton"/>
                <a:sym typeface="Anton"/>
              </a:rPr>
              <a:t>TỔNG QUAN VỀ THUẬT TOÁN MÃ HÓA CAESAR</a:t>
            </a:r>
          </a:p>
          <a:p>
            <a:pPr algn="l">
              <a:lnSpc>
                <a:spcPts val="14873"/>
              </a:lnSpc>
            </a:pPr>
          </a:p>
        </p:txBody>
      </p:sp>
      <p:grpSp>
        <p:nvGrpSpPr>
          <p:cNvPr name="Group 27" id="27"/>
          <p:cNvGrpSpPr/>
          <p:nvPr/>
        </p:nvGrpSpPr>
        <p:grpSpPr>
          <a:xfrm rot="0">
            <a:off x="809625" y="9260560"/>
            <a:ext cx="1066053" cy="432385"/>
            <a:chOff x="0" y="0"/>
            <a:chExt cx="3070231" cy="1245268"/>
          </a:xfrm>
        </p:grpSpPr>
        <p:sp>
          <p:nvSpPr>
            <p:cNvPr name="Freeform 28" id="28"/>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29" id="29"/>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8/19</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703476" y="-58040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763324" y="460396"/>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90575" y="9063117"/>
            <a:ext cx="1066053" cy="432385"/>
            <a:chOff x="0" y="0"/>
            <a:chExt cx="3070231" cy="1245268"/>
          </a:xfrm>
        </p:grpSpPr>
        <p:sp>
          <p:nvSpPr>
            <p:cNvPr name="Freeform 7" id="7"/>
            <p:cNvSpPr/>
            <p:nvPr/>
          </p:nvSpPr>
          <p:spPr>
            <a:xfrm flipH="false" flipV="false" rot="0">
              <a:off x="0" y="0"/>
              <a:ext cx="3070231" cy="1245268"/>
            </a:xfrm>
            <a:custGeom>
              <a:avLst/>
              <a:gdLst/>
              <a:ahLst/>
              <a:cxnLst/>
              <a:rect r="r" b="b" t="t" l="l"/>
              <a:pathLst>
                <a:path h="1245268" w="3070231">
                  <a:moveTo>
                    <a:pt x="225129" y="0"/>
                  </a:moveTo>
                  <a:lnTo>
                    <a:pt x="2845102" y="0"/>
                  </a:lnTo>
                  <a:cubicBezTo>
                    <a:pt x="2969438" y="0"/>
                    <a:pt x="3070231" y="100794"/>
                    <a:pt x="3070231" y="225129"/>
                  </a:cubicBezTo>
                  <a:lnTo>
                    <a:pt x="3070231" y="1020139"/>
                  </a:lnTo>
                  <a:cubicBezTo>
                    <a:pt x="3070231" y="1144474"/>
                    <a:pt x="2969438" y="1245268"/>
                    <a:pt x="2845102" y="1245268"/>
                  </a:cubicBezTo>
                  <a:lnTo>
                    <a:pt x="225129" y="1245268"/>
                  </a:lnTo>
                  <a:cubicBezTo>
                    <a:pt x="100794" y="1245268"/>
                    <a:pt x="0" y="1144474"/>
                    <a:pt x="0" y="1020139"/>
                  </a:cubicBezTo>
                  <a:lnTo>
                    <a:pt x="0" y="225129"/>
                  </a:lnTo>
                  <a:cubicBezTo>
                    <a:pt x="0" y="100794"/>
                    <a:pt x="100794" y="0"/>
                    <a:pt x="225129"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3070231" cy="1283368"/>
            </a:xfrm>
            <a:prstGeom prst="rect">
              <a:avLst/>
            </a:prstGeom>
          </p:spPr>
          <p:txBody>
            <a:bodyPr anchor="ctr" rtlCol="false" tIns="12700" lIns="12700" bIns="12700" rIns="12700"/>
            <a:lstStyle/>
            <a:p>
              <a:pPr algn="ctr" marL="0" indent="0" lvl="0">
                <a:lnSpc>
                  <a:spcPts val="2116"/>
                </a:lnSpc>
                <a:spcBef>
                  <a:spcPct val="0"/>
                </a:spcBef>
              </a:pPr>
              <a:r>
                <a:rPr lang="en-US" b="true" sz="1439" spc="211">
                  <a:solidFill>
                    <a:srgbClr val="211F1C"/>
                  </a:solidFill>
                  <a:latin typeface="Nunito Sans Expanded Semi-Bold"/>
                  <a:ea typeface="Nunito Sans Expanded Semi-Bold"/>
                  <a:cs typeface="Nunito Sans Expanded Semi-Bold"/>
                  <a:sym typeface="Nunito Sans Expanded Semi-Bold"/>
                </a:rPr>
                <a:t>9/19</a:t>
              </a:r>
            </a:p>
          </p:txBody>
        </p:sp>
      </p:grpSp>
      <p:sp>
        <p:nvSpPr>
          <p:cNvPr name="Freeform 9" id="9"/>
          <p:cNvSpPr/>
          <p:nvPr/>
        </p:nvSpPr>
        <p:spPr>
          <a:xfrm flipH="false" flipV="false" rot="0">
            <a:off x="9320124" y="5954360"/>
            <a:ext cx="6194042" cy="3464114"/>
          </a:xfrm>
          <a:custGeom>
            <a:avLst/>
            <a:gdLst/>
            <a:ahLst/>
            <a:cxnLst/>
            <a:rect r="r" b="b" t="t" l="l"/>
            <a:pathLst>
              <a:path h="3464114" w="6194042">
                <a:moveTo>
                  <a:pt x="0" y="0"/>
                </a:moveTo>
                <a:lnTo>
                  <a:pt x="6194043" y="0"/>
                </a:lnTo>
                <a:lnTo>
                  <a:pt x="6194043" y="3464113"/>
                </a:lnTo>
                <a:lnTo>
                  <a:pt x="0" y="3464113"/>
                </a:lnTo>
                <a:lnTo>
                  <a:pt x="0" y="0"/>
                </a:lnTo>
                <a:close/>
              </a:path>
            </a:pathLst>
          </a:custGeom>
          <a:blipFill>
            <a:blip r:embed="rId6"/>
            <a:stretch>
              <a:fillRect l="0" t="0" r="0" b="0"/>
            </a:stretch>
          </a:blipFill>
        </p:spPr>
      </p:sp>
      <p:sp>
        <p:nvSpPr>
          <p:cNvPr name="Freeform 10" id="10"/>
          <p:cNvSpPr/>
          <p:nvPr/>
        </p:nvSpPr>
        <p:spPr>
          <a:xfrm flipH="false" flipV="false" rot="0">
            <a:off x="3462373" y="5877331"/>
            <a:ext cx="3487899" cy="3618171"/>
          </a:xfrm>
          <a:custGeom>
            <a:avLst/>
            <a:gdLst/>
            <a:ahLst/>
            <a:cxnLst/>
            <a:rect r="r" b="b" t="t" l="l"/>
            <a:pathLst>
              <a:path h="3618171" w="3487899">
                <a:moveTo>
                  <a:pt x="0" y="0"/>
                </a:moveTo>
                <a:lnTo>
                  <a:pt x="3487899" y="0"/>
                </a:lnTo>
                <a:lnTo>
                  <a:pt x="3487899" y="3618171"/>
                </a:lnTo>
                <a:lnTo>
                  <a:pt x="0" y="3618171"/>
                </a:lnTo>
                <a:lnTo>
                  <a:pt x="0" y="0"/>
                </a:lnTo>
                <a:close/>
              </a:path>
            </a:pathLst>
          </a:custGeom>
          <a:blipFill>
            <a:blip r:embed="rId7"/>
            <a:stretch>
              <a:fillRect l="0" t="-3965" r="0" b="-3965"/>
            </a:stretch>
          </a:blipFill>
        </p:spPr>
      </p:sp>
      <p:sp>
        <p:nvSpPr>
          <p:cNvPr name="TextBox 11" id="11"/>
          <p:cNvSpPr txBox="true"/>
          <p:nvPr/>
        </p:nvSpPr>
        <p:spPr>
          <a:xfrm rot="0">
            <a:off x="936626" y="636580"/>
            <a:ext cx="16322674" cy="2748280"/>
          </a:xfrm>
          <a:prstGeom prst="rect">
            <a:avLst/>
          </a:prstGeom>
        </p:spPr>
        <p:txBody>
          <a:bodyPr anchor="t" rtlCol="false" tIns="0" lIns="0" bIns="0" rIns="0">
            <a:spAutoFit/>
          </a:bodyPr>
          <a:lstStyle/>
          <a:p>
            <a:pPr algn="ctr">
              <a:lnSpc>
                <a:spcPts val="12240"/>
              </a:lnSpc>
            </a:pPr>
            <a:r>
              <a:rPr lang="en-US" sz="8000">
                <a:solidFill>
                  <a:srgbClr val="211F1C"/>
                </a:solidFill>
                <a:latin typeface="Anton"/>
                <a:ea typeface="Anton"/>
                <a:cs typeface="Anton"/>
                <a:sym typeface="Anton"/>
              </a:rPr>
              <a:t>KHÁI NIỆM VỀ CAESAR</a:t>
            </a:r>
          </a:p>
          <a:p>
            <a:pPr algn="ctr">
              <a:lnSpc>
                <a:spcPts val="8080"/>
              </a:lnSpc>
            </a:pPr>
          </a:p>
        </p:txBody>
      </p:sp>
      <p:sp>
        <p:nvSpPr>
          <p:cNvPr name="TextBox 12" id="12"/>
          <p:cNvSpPr txBox="true"/>
          <p:nvPr/>
        </p:nvSpPr>
        <p:spPr>
          <a:xfrm rot="0">
            <a:off x="1581347" y="2601772"/>
            <a:ext cx="15833819" cy="3368802"/>
          </a:xfrm>
          <a:prstGeom prst="rect">
            <a:avLst/>
          </a:prstGeom>
        </p:spPr>
        <p:txBody>
          <a:bodyPr anchor="t" rtlCol="false" tIns="0" lIns="0" bIns="0" rIns="0">
            <a:spAutoFit/>
          </a:bodyPr>
          <a:lstStyle/>
          <a:p>
            <a:pPr algn="l" marL="492252" indent="-246126" lvl="1">
              <a:lnSpc>
                <a:spcPts val="4559"/>
              </a:lnSpc>
              <a:buFont typeface="Arial"/>
              <a:buChar char="•"/>
            </a:pPr>
            <a:r>
              <a:rPr lang="en-US" sz="2279" spc="79">
                <a:solidFill>
                  <a:srgbClr val="211F1C"/>
                </a:solidFill>
                <a:latin typeface="Roboto Mono"/>
                <a:ea typeface="Roboto Mono"/>
                <a:cs typeface="Roboto Mono"/>
                <a:sym typeface="Roboto Mono"/>
              </a:rPr>
              <a:t>Trong mật mã học, mật mã Caesar (Xê da), còn gọi là mật mã dịch chuyển, là một trong những mật mã đối xứng đơn giản và được biết đến nhiều nhất. Hệ mã Caesar là một hệ mã hóa thay thế đơn âm, làm việc trên bẳng chữ cái tiếng Anh 26 ký tự. </a:t>
            </a:r>
          </a:p>
          <a:p>
            <a:pPr algn="l" marL="492252" indent="-246126" lvl="1">
              <a:lnSpc>
                <a:spcPts val="4559"/>
              </a:lnSpc>
              <a:buFont typeface="Arial"/>
              <a:buChar char="•"/>
            </a:pPr>
            <a:r>
              <a:rPr lang="en-US" sz="2279" spc="79">
                <a:solidFill>
                  <a:srgbClr val="211F1C"/>
                </a:solidFill>
                <a:latin typeface="Roboto Mono"/>
                <a:ea typeface="Roboto Mono"/>
                <a:cs typeface="Roboto Mono"/>
                <a:sym typeface="Roboto Mono"/>
              </a:rPr>
              <a:t>Đó là một dạng của mật mã thay thế, trong đó mỗi ký tự trong văn bản được thay thế bằng một ký tự cách nó một đoạn trong bảng chữ cái để tạo thành bản mã.</a:t>
            </a:r>
          </a:p>
          <a:p>
            <a:pPr algn="l">
              <a:lnSpc>
                <a:spcPts val="45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DAGSbvyTjp0</dc:identifier>
  <dcterms:modified xsi:type="dcterms:W3CDTF">2011-08-01T06:04:30Z</dcterms:modified>
  <cp:revision>1</cp:revision>
  <dc:title>Mật Mã Học</dc:title>
</cp:coreProperties>
</file>